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314" r:id="rId4"/>
    <p:sldId id="311" r:id="rId5"/>
    <p:sldId id="318" r:id="rId6"/>
    <p:sldId id="315" r:id="rId7"/>
    <p:sldId id="317" r:id="rId8"/>
    <p:sldId id="316" r:id="rId9"/>
    <p:sldId id="319" r:id="rId10"/>
    <p:sldId id="320" r:id="rId11"/>
    <p:sldId id="321" r:id="rId12"/>
    <p:sldId id="322" r:id="rId13"/>
    <p:sldId id="305" r:id="rId14"/>
    <p:sldId id="309" r:id="rId15"/>
    <p:sldId id="313" r:id="rId16"/>
    <p:sldId id="325" r:id="rId17"/>
    <p:sldId id="323"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6C78-B4D9-4376-814C-214F3BE2F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E567C3-717F-461B-9B94-C6CC26C60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E6B554-BDA4-42A3-B650-6B6E6E53DCFC}"/>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5" name="Footer Placeholder 4">
            <a:extLst>
              <a:ext uri="{FF2B5EF4-FFF2-40B4-BE49-F238E27FC236}">
                <a16:creationId xmlns:a16="http://schemas.microsoft.com/office/drawing/2014/main" id="{6FBB48BD-DE9B-4A5F-812A-6DF03CEE9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67F1C0-743A-4170-BE8E-571EEAFE1BB8}"/>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239845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DD94-7E6B-4087-8690-D815224A60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676A89-3350-4272-8D72-FCA5F7F0FD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A23F1A-5E55-4118-B81E-3FAFE978C52E}"/>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5" name="Footer Placeholder 4">
            <a:extLst>
              <a:ext uri="{FF2B5EF4-FFF2-40B4-BE49-F238E27FC236}">
                <a16:creationId xmlns:a16="http://schemas.microsoft.com/office/drawing/2014/main" id="{0C0F251A-5206-4287-BF03-7C3D8D8E63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5D97B4-F9B5-4A53-8347-68A595C5FB00}"/>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146130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E39D4-8616-44FB-AFAD-25AD70A3B6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69ED02-E8C9-4FE2-AD28-B8C78139A3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444379-B3B6-4750-B99D-D6FAE17340DE}"/>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5" name="Footer Placeholder 4">
            <a:extLst>
              <a:ext uri="{FF2B5EF4-FFF2-40B4-BE49-F238E27FC236}">
                <a16:creationId xmlns:a16="http://schemas.microsoft.com/office/drawing/2014/main" id="{1DB556BD-36C3-4409-9EE4-39BD3F16A2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EE5B88-88AD-4C94-8BB0-29CBDDFBB1C4}"/>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102298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179E-DBB7-45BD-B691-355AE4F76F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DFA784-BEA5-4814-87C6-7D7D835475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63BE1B-FB2E-420E-9679-08F6912548AB}"/>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5" name="Footer Placeholder 4">
            <a:extLst>
              <a:ext uri="{FF2B5EF4-FFF2-40B4-BE49-F238E27FC236}">
                <a16:creationId xmlns:a16="http://schemas.microsoft.com/office/drawing/2014/main" id="{0435AF4A-B12E-41B2-A906-6E59FA271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2F146-995D-4EA6-8E02-90AEBC75D272}"/>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370912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1D73-CE32-4A80-A519-7FC1DB31C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68A6CD-2326-4F11-B4B4-FE3260C5CF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2E2255-B2C1-4F56-9D1B-808E07688F2C}"/>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5" name="Footer Placeholder 4">
            <a:extLst>
              <a:ext uri="{FF2B5EF4-FFF2-40B4-BE49-F238E27FC236}">
                <a16:creationId xmlns:a16="http://schemas.microsoft.com/office/drawing/2014/main" id="{04F2C7A3-01E1-4D3E-B791-3334B4939B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A88A9-DFD5-48E4-868C-934DAC680D03}"/>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362622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75A4-1131-4A9D-9A7C-816C592C60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A9F3F-74E1-4E2B-A3BF-273189AEA9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4437B-D5E6-4E7F-814D-E496623A7D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7A2843-3E01-47CB-9E13-612AEB0E0969}"/>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6" name="Footer Placeholder 5">
            <a:extLst>
              <a:ext uri="{FF2B5EF4-FFF2-40B4-BE49-F238E27FC236}">
                <a16:creationId xmlns:a16="http://schemas.microsoft.com/office/drawing/2014/main" id="{75CE1A7E-7653-4B36-B37C-51AB72756C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670864-69CC-4EEB-A5F3-D55AB1994943}"/>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27967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C856-3E06-487B-8326-A0CA809BB0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E8E918-320A-4D52-9284-396DC263E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1B6F12-519B-45D8-8046-9C92A7B7AA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31C9E-490E-49F7-8D5B-8E847B281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22FD78-512F-480E-B390-8F9F4565D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1AEAAE-374A-45E6-A906-B15CA3CA2C58}"/>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8" name="Footer Placeholder 7">
            <a:extLst>
              <a:ext uri="{FF2B5EF4-FFF2-40B4-BE49-F238E27FC236}">
                <a16:creationId xmlns:a16="http://schemas.microsoft.com/office/drawing/2014/main" id="{5ECF485E-66A3-41A9-BAE3-7DCDDF3A5B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9B2BE9-4710-4070-ACCD-620DDD3DD14D}"/>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101317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C95-5D90-4431-99D2-0A5FC7C3CF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F7F4D8-ADB0-46F4-8C57-50BD439CDAAD}"/>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4" name="Footer Placeholder 3">
            <a:extLst>
              <a:ext uri="{FF2B5EF4-FFF2-40B4-BE49-F238E27FC236}">
                <a16:creationId xmlns:a16="http://schemas.microsoft.com/office/drawing/2014/main" id="{9764D607-21C0-4A9A-BB91-ABC3473B7F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AD0FBB-D3CC-4AB8-980C-C0A5A90C1A35}"/>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109247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CA17D-FCFE-46E7-8EF2-C1F702282AA0}"/>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3" name="Footer Placeholder 2">
            <a:extLst>
              <a:ext uri="{FF2B5EF4-FFF2-40B4-BE49-F238E27FC236}">
                <a16:creationId xmlns:a16="http://schemas.microsoft.com/office/drawing/2014/main" id="{F82DCC6C-D494-413E-95BC-DBFF0E1016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85AE43-7E89-4FA9-93B5-310C7AE8BC47}"/>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75387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C49A-2042-44E0-AE84-BD88284E0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9BC3C1-ABE1-4652-B4F4-D3798C0CF9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46C1C7-0A5A-4A5E-A188-6BD6F25D9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F53CF8-506F-4518-8A3A-8C4FE0BF9D5D}"/>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6" name="Footer Placeholder 5">
            <a:extLst>
              <a:ext uri="{FF2B5EF4-FFF2-40B4-BE49-F238E27FC236}">
                <a16:creationId xmlns:a16="http://schemas.microsoft.com/office/drawing/2014/main" id="{4EB1FA14-5C58-40F8-9F3A-400328009B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46DE5C-1583-4F3C-B724-76F9574212F8}"/>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32566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B6F0-084B-4C04-B6F8-BD0E57C5AE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9870AD-968B-4374-A4C1-5AE811593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2E0F3-BDCF-496D-B7CE-8CC1EE587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85277E-F8E3-446F-A7CA-3E9F14B07754}"/>
              </a:ext>
            </a:extLst>
          </p:cNvPr>
          <p:cNvSpPr>
            <a:spLocks noGrp="1"/>
          </p:cNvSpPr>
          <p:nvPr>
            <p:ph type="dt" sz="half" idx="10"/>
          </p:nvPr>
        </p:nvSpPr>
        <p:spPr/>
        <p:txBody>
          <a:bodyPr/>
          <a:lstStyle/>
          <a:p>
            <a:fld id="{BB3E6579-2A98-4A92-82DD-F6A2CAF8E8A1}" type="datetimeFigureOut">
              <a:rPr lang="en-GB" smtClean="0"/>
              <a:t>24/03/2023</a:t>
            </a:fld>
            <a:endParaRPr lang="en-GB"/>
          </a:p>
        </p:txBody>
      </p:sp>
      <p:sp>
        <p:nvSpPr>
          <p:cNvPr id="6" name="Footer Placeholder 5">
            <a:extLst>
              <a:ext uri="{FF2B5EF4-FFF2-40B4-BE49-F238E27FC236}">
                <a16:creationId xmlns:a16="http://schemas.microsoft.com/office/drawing/2014/main" id="{24001B03-8A25-4678-86A4-7F17D9E8B2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C0E69A-E583-4A5C-9E16-FB577E69EFE8}"/>
              </a:ext>
            </a:extLst>
          </p:cNvPr>
          <p:cNvSpPr>
            <a:spLocks noGrp="1"/>
          </p:cNvSpPr>
          <p:nvPr>
            <p:ph type="sldNum" sz="quarter" idx="12"/>
          </p:nvPr>
        </p:nvSpPr>
        <p:spPr/>
        <p:txBody>
          <a:bodyPr/>
          <a:lstStyle/>
          <a:p>
            <a:fld id="{813CBEC4-8F54-49AC-953D-57303DBCEAF3}" type="slidenum">
              <a:rPr lang="en-GB" smtClean="0"/>
              <a:t>‹#›</a:t>
            </a:fld>
            <a:endParaRPr lang="en-GB"/>
          </a:p>
        </p:txBody>
      </p:sp>
    </p:spTree>
    <p:extLst>
      <p:ext uri="{BB962C8B-B14F-4D97-AF65-F5344CB8AC3E}">
        <p14:creationId xmlns:p14="http://schemas.microsoft.com/office/powerpoint/2010/main" val="22400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0D629-8596-4548-926D-E89704552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BAA7B2-964C-44EB-8240-DBD806DE5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997586-AE01-4725-B3AA-8F1452E04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E6579-2A98-4A92-82DD-F6A2CAF8E8A1}" type="datetimeFigureOut">
              <a:rPr lang="en-GB" smtClean="0"/>
              <a:t>24/03/2023</a:t>
            </a:fld>
            <a:endParaRPr lang="en-GB"/>
          </a:p>
        </p:txBody>
      </p:sp>
      <p:sp>
        <p:nvSpPr>
          <p:cNvPr id="5" name="Footer Placeholder 4">
            <a:extLst>
              <a:ext uri="{FF2B5EF4-FFF2-40B4-BE49-F238E27FC236}">
                <a16:creationId xmlns:a16="http://schemas.microsoft.com/office/drawing/2014/main" id="{6118EC92-82AD-4FC8-A5C4-44A0B2E24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378976-4470-4B26-969B-A3EBD4704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CBEC4-8F54-49AC-953D-57303DBCEAF3}" type="slidenum">
              <a:rPr lang="en-GB" smtClean="0"/>
              <a:t>‹#›</a:t>
            </a:fld>
            <a:endParaRPr lang="en-GB"/>
          </a:p>
        </p:txBody>
      </p:sp>
    </p:spTree>
    <p:extLst>
      <p:ext uri="{BB962C8B-B14F-4D97-AF65-F5344CB8AC3E}">
        <p14:creationId xmlns:p14="http://schemas.microsoft.com/office/powerpoint/2010/main" val="72111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eckystroud@redtape.org" TargetMode="External"/><Relationship Id="rId3" Type="http://schemas.openxmlformats.org/officeDocument/2006/relationships/image" Target="../media/image2.png"/><Relationship Id="rId7" Type="http://schemas.openxmlformats.org/officeDocument/2006/relationships/hyperlink" Target="mailto:rstroud@beckprimary.co.u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heffieldmusichub.org/news/one-voice-singing-festival-202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heffieldmusichub.org/downloa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sheffieldmusichub.org/contact-us"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sheffieldmusichub.org/downloads" TargetMode="External"/><Relationship Id="rId5" Type="http://schemas.openxmlformats.org/officeDocument/2006/relationships/image" Target="../media/image28.png"/><Relationship Id="rId4" Type="http://schemas.openxmlformats.org/officeDocument/2006/relationships/hyperlink" Target="https://www.learnsheffield.co.uk/Training/Subject-Leader-Network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rtscouncil.org.uk/conversation-and-consultation"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odaly.org.uk/event/bka-members-day-2023-bring-a-friend?fbclid=iwar0wv1do0au6x7hmcocbmbozimt2ctvw6iw4tytebhjwfhuwgkkkbxz0wr8"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heffieldcathedral.org/news/sheffield-cathedral-brings-the-joy-of-singing-to-school-children"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895F8AD-92FE-4C9D-B3D9-B8A0FA1C2130}"/>
              </a:ext>
            </a:extLst>
          </p:cNvPr>
          <p:cNvSpPr/>
          <p:nvPr/>
        </p:nvSpPr>
        <p:spPr>
          <a:xfrm>
            <a:off x="514905" y="2068497"/>
            <a:ext cx="11156272" cy="2237173"/>
          </a:xfrm>
          <a:prstGeom prst="roundRect">
            <a:avLst/>
          </a:prstGeom>
          <a:solidFill>
            <a:schemeClr val="accent1">
              <a:lumMod val="40000"/>
              <a:lumOff val="60000"/>
            </a:schemeClr>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16A5FD6-24B5-4261-AA58-11B459E8B23F}"/>
              </a:ext>
            </a:extLst>
          </p:cNvPr>
          <p:cNvSpPr>
            <a:spLocks noGrp="1"/>
          </p:cNvSpPr>
          <p:nvPr>
            <p:ph type="ctrTitle"/>
          </p:nvPr>
        </p:nvSpPr>
        <p:spPr>
          <a:xfrm>
            <a:off x="328474" y="2357851"/>
            <a:ext cx="11398928" cy="1152111"/>
          </a:xfrm>
        </p:spPr>
        <p:txBody>
          <a:bodyPr/>
          <a:lstStyle/>
          <a:p>
            <a:r>
              <a:rPr lang="en-GB" b="1" dirty="0"/>
              <a:t>Primary Music Network Meeting</a:t>
            </a:r>
          </a:p>
        </p:txBody>
      </p:sp>
      <p:sp>
        <p:nvSpPr>
          <p:cNvPr id="3" name="Subtitle 2">
            <a:extLst>
              <a:ext uri="{FF2B5EF4-FFF2-40B4-BE49-F238E27FC236}">
                <a16:creationId xmlns:a16="http://schemas.microsoft.com/office/drawing/2014/main" id="{3511C94D-F0F8-4A3A-BEE8-478AADFAB785}"/>
              </a:ext>
            </a:extLst>
          </p:cNvPr>
          <p:cNvSpPr>
            <a:spLocks noGrp="1"/>
          </p:cNvSpPr>
          <p:nvPr>
            <p:ph type="subTitle" idx="1"/>
          </p:nvPr>
        </p:nvSpPr>
        <p:spPr/>
        <p:txBody>
          <a:bodyPr/>
          <a:lstStyle/>
          <a:p>
            <a:r>
              <a:rPr lang="en-GB" dirty="0"/>
              <a:t>Wednesday 23</a:t>
            </a:r>
            <a:r>
              <a:rPr lang="en-GB" baseline="30000" dirty="0"/>
              <a:t>rd</a:t>
            </a:r>
            <a:r>
              <a:rPr lang="en-GB" dirty="0"/>
              <a:t> March 2023</a:t>
            </a:r>
          </a:p>
        </p:txBody>
      </p:sp>
      <p:pic>
        <p:nvPicPr>
          <p:cNvPr id="4" name="Picture 3">
            <a:extLst>
              <a:ext uri="{FF2B5EF4-FFF2-40B4-BE49-F238E27FC236}">
                <a16:creationId xmlns:a16="http://schemas.microsoft.com/office/drawing/2014/main" id="{7B089EAF-C6E6-4E8B-880C-19022CDEA987}"/>
              </a:ext>
            </a:extLst>
          </p:cNvPr>
          <p:cNvPicPr>
            <a:picLocks noChangeAspect="1"/>
          </p:cNvPicPr>
          <p:nvPr/>
        </p:nvPicPr>
        <p:blipFill>
          <a:blip r:embed="rId2"/>
          <a:stretch>
            <a:fillRect/>
          </a:stretch>
        </p:blipFill>
        <p:spPr>
          <a:xfrm>
            <a:off x="368825" y="472409"/>
            <a:ext cx="4459343" cy="1152110"/>
          </a:xfrm>
          <a:prstGeom prst="rect">
            <a:avLst/>
          </a:prstGeom>
        </p:spPr>
      </p:pic>
      <p:pic>
        <p:nvPicPr>
          <p:cNvPr id="5" name="Picture 4">
            <a:extLst>
              <a:ext uri="{FF2B5EF4-FFF2-40B4-BE49-F238E27FC236}">
                <a16:creationId xmlns:a16="http://schemas.microsoft.com/office/drawing/2014/main" id="{35C9034C-78EE-40CB-9953-A429AC5CE205}"/>
              </a:ext>
            </a:extLst>
          </p:cNvPr>
          <p:cNvPicPr>
            <a:picLocks noChangeAspect="1"/>
          </p:cNvPicPr>
          <p:nvPr/>
        </p:nvPicPr>
        <p:blipFill>
          <a:blip r:embed="rId3"/>
          <a:stretch>
            <a:fillRect/>
          </a:stretch>
        </p:blipFill>
        <p:spPr>
          <a:xfrm>
            <a:off x="5021854" y="229892"/>
            <a:ext cx="3274287" cy="1637144"/>
          </a:xfrm>
          <a:prstGeom prst="rect">
            <a:avLst/>
          </a:prstGeom>
        </p:spPr>
      </p:pic>
      <p:pic>
        <p:nvPicPr>
          <p:cNvPr id="6" name="Picture 5">
            <a:extLst>
              <a:ext uri="{FF2B5EF4-FFF2-40B4-BE49-F238E27FC236}">
                <a16:creationId xmlns:a16="http://schemas.microsoft.com/office/drawing/2014/main" id="{1E5D05C3-42D1-48BE-B54C-3A212E46201F}"/>
              </a:ext>
            </a:extLst>
          </p:cNvPr>
          <p:cNvPicPr>
            <a:picLocks noChangeAspect="1"/>
          </p:cNvPicPr>
          <p:nvPr/>
        </p:nvPicPr>
        <p:blipFill>
          <a:blip r:embed="rId4"/>
          <a:stretch>
            <a:fillRect/>
          </a:stretch>
        </p:blipFill>
        <p:spPr>
          <a:xfrm>
            <a:off x="514905" y="4595024"/>
            <a:ext cx="3414437" cy="1776007"/>
          </a:xfrm>
          <a:prstGeom prst="rect">
            <a:avLst/>
          </a:prstGeom>
        </p:spPr>
      </p:pic>
      <p:pic>
        <p:nvPicPr>
          <p:cNvPr id="7" name="Picture 6">
            <a:extLst>
              <a:ext uri="{FF2B5EF4-FFF2-40B4-BE49-F238E27FC236}">
                <a16:creationId xmlns:a16="http://schemas.microsoft.com/office/drawing/2014/main" id="{5FCF2462-0CE3-4ACA-AAF9-21B5FF260C9A}"/>
              </a:ext>
            </a:extLst>
          </p:cNvPr>
          <p:cNvPicPr>
            <a:picLocks noChangeAspect="1"/>
          </p:cNvPicPr>
          <p:nvPr/>
        </p:nvPicPr>
        <p:blipFill>
          <a:blip r:embed="rId5"/>
          <a:stretch>
            <a:fillRect/>
          </a:stretch>
        </p:blipFill>
        <p:spPr>
          <a:xfrm>
            <a:off x="7783518" y="4595024"/>
            <a:ext cx="4257305" cy="1689923"/>
          </a:xfrm>
          <a:prstGeom prst="rect">
            <a:avLst/>
          </a:prstGeom>
        </p:spPr>
      </p:pic>
      <p:pic>
        <p:nvPicPr>
          <p:cNvPr id="8" name="Picture 7">
            <a:extLst>
              <a:ext uri="{FF2B5EF4-FFF2-40B4-BE49-F238E27FC236}">
                <a16:creationId xmlns:a16="http://schemas.microsoft.com/office/drawing/2014/main" id="{76B96989-F522-4696-B447-90E2EC5F6EBA}"/>
              </a:ext>
            </a:extLst>
          </p:cNvPr>
          <p:cNvPicPr>
            <a:picLocks noChangeAspect="1"/>
          </p:cNvPicPr>
          <p:nvPr/>
        </p:nvPicPr>
        <p:blipFill>
          <a:blip r:embed="rId6"/>
          <a:stretch>
            <a:fillRect/>
          </a:stretch>
        </p:blipFill>
        <p:spPr>
          <a:xfrm>
            <a:off x="8489827" y="338644"/>
            <a:ext cx="3181350" cy="1285875"/>
          </a:xfrm>
          <a:prstGeom prst="rect">
            <a:avLst/>
          </a:prstGeom>
        </p:spPr>
      </p:pic>
      <p:sp>
        <p:nvSpPr>
          <p:cNvPr id="9" name="TextBox 8">
            <a:extLst>
              <a:ext uri="{FF2B5EF4-FFF2-40B4-BE49-F238E27FC236}">
                <a16:creationId xmlns:a16="http://schemas.microsoft.com/office/drawing/2014/main" id="{09A3D3AD-C6E9-4E59-A77E-7465B1EA9579}"/>
              </a:ext>
            </a:extLst>
          </p:cNvPr>
          <p:cNvSpPr txBox="1"/>
          <p:nvPr/>
        </p:nvSpPr>
        <p:spPr>
          <a:xfrm>
            <a:off x="4408482" y="4960346"/>
            <a:ext cx="3375036" cy="1477328"/>
          </a:xfrm>
          <a:prstGeom prst="rect">
            <a:avLst/>
          </a:prstGeom>
          <a:noFill/>
        </p:spPr>
        <p:txBody>
          <a:bodyPr wrap="square" rtlCol="0">
            <a:spAutoFit/>
          </a:bodyPr>
          <a:lstStyle/>
          <a:p>
            <a:pPr algn="ctr"/>
            <a:r>
              <a:rPr lang="en-GB" dirty="0"/>
              <a:t>Becky Stroud</a:t>
            </a:r>
          </a:p>
          <a:p>
            <a:pPr algn="ctr"/>
            <a:r>
              <a:rPr lang="en-GB" dirty="0"/>
              <a:t>Primary Music Teacher</a:t>
            </a:r>
          </a:p>
          <a:p>
            <a:pPr algn="ctr"/>
            <a:r>
              <a:rPr lang="en-GB" dirty="0">
                <a:hlinkClick r:id="rId7"/>
              </a:rPr>
              <a:t>rstroud@beckprimary.co.uk</a:t>
            </a:r>
            <a:endParaRPr lang="en-GB" dirty="0"/>
          </a:p>
          <a:p>
            <a:pPr algn="ctr"/>
            <a:r>
              <a:rPr lang="en-GB" dirty="0">
                <a:hlinkClick r:id="rId8"/>
              </a:rPr>
              <a:t>beckystroud@redtape.org</a:t>
            </a:r>
            <a:endParaRPr lang="en-GB" dirty="0"/>
          </a:p>
          <a:p>
            <a:endParaRPr lang="en-GB" dirty="0"/>
          </a:p>
        </p:txBody>
      </p:sp>
    </p:spTree>
    <p:extLst>
      <p:ext uri="{BB962C8B-B14F-4D97-AF65-F5344CB8AC3E}">
        <p14:creationId xmlns:p14="http://schemas.microsoft.com/office/powerpoint/2010/main" val="83422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3634-C15B-4A71-8B84-DEEC3A5FDC8D}"/>
              </a:ext>
            </a:extLst>
          </p:cNvPr>
          <p:cNvSpPr>
            <a:spLocks noGrp="1"/>
          </p:cNvSpPr>
          <p:nvPr>
            <p:ph type="title"/>
          </p:nvPr>
        </p:nvSpPr>
        <p:spPr>
          <a:xfrm>
            <a:off x="838200" y="224855"/>
            <a:ext cx="10515600" cy="1325563"/>
          </a:xfrm>
        </p:spPr>
        <p:txBody>
          <a:bodyPr/>
          <a:lstStyle/>
          <a:p>
            <a:r>
              <a:rPr lang="en-GB" b="1" dirty="0"/>
              <a:t>2 Signposting – Music Hub 2023/4</a:t>
            </a:r>
          </a:p>
        </p:txBody>
      </p:sp>
      <p:sp>
        <p:nvSpPr>
          <p:cNvPr id="3" name="Content Placeholder 2">
            <a:extLst>
              <a:ext uri="{FF2B5EF4-FFF2-40B4-BE49-F238E27FC236}">
                <a16:creationId xmlns:a16="http://schemas.microsoft.com/office/drawing/2014/main" id="{05BF31BF-00A3-4835-9AE1-DF91AFDB5767}"/>
              </a:ext>
            </a:extLst>
          </p:cNvPr>
          <p:cNvSpPr>
            <a:spLocks noGrp="1"/>
          </p:cNvSpPr>
          <p:nvPr>
            <p:ph idx="1"/>
          </p:nvPr>
        </p:nvSpPr>
        <p:spPr>
          <a:xfrm>
            <a:off x="838200" y="1550418"/>
            <a:ext cx="10515600" cy="4752728"/>
          </a:xfrm>
        </p:spPr>
        <p:txBody>
          <a:bodyPr>
            <a:normAutofit fontScale="85000" lnSpcReduction="20000"/>
          </a:bodyPr>
          <a:lstStyle/>
          <a:p>
            <a:pPr marL="0" indent="0">
              <a:buNone/>
            </a:pPr>
            <a:r>
              <a:rPr lang="en-GB" b="1" u="sng" dirty="0"/>
              <a:t>Learn to sing Bespoke for Special Schools</a:t>
            </a:r>
          </a:p>
          <a:p>
            <a:r>
              <a:rPr lang="en-GB" b="1" u="sng" dirty="0"/>
              <a:t>Standard package £1,558.25 </a:t>
            </a:r>
            <a:br>
              <a:rPr lang="en-GB" dirty="0"/>
            </a:br>
            <a:r>
              <a:rPr lang="en-GB" dirty="0"/>
              <a:t>an expert vocal music leader will deliver 30 engaging bespoke singing lessons throughout the academic year, culminating in a performance, or sharing to be arranged between school and your music leader. Sessions are up to an hour in length.</a:t>
            </a:r>
            <a:br>
              <a:rPr lang="en-GB" dirty="0"/>
            </a:br>
            <a:endParaRPr lang="en-GB" dirty="0"/>
          </a:p>
          <a:p>
            <a:pPr marL="0" indent="0">
              <a:buNone/>
            </a:pPr>
            <a:r>
              <a:rPr lang="en-GB" b="1" u="sng" dirty="0"/>
              <a:t>Music – Choir Bolt On</a:t>
            </a:r>
          </a:p>
          <a:p>
            <a:r>
              <a:rPr lang="en-GB" dirty="0"/>
              <a:t>NOTE - This is only available when purchased alongside a Learn to Sing package. The choir may run within the school day, or immediately before or after it.</a:t>
            </a:r>
          </a:p>
          <a:p>
            <a:r>
              <a:rPr lang="en-GB" b="1" u="sng" dirty="0"/>
              <a:t>Standard package £1,523.81</a:t>
            </a:r>
            <a:br>
              <a:rPr lang="en-GB" dirty="0"/>
            </a:br>
            <a:r>
              <a:rPr lang="en-GB" dirty="0"/>
              <a:t>includes 30 rehearsals from a vocal music leader, plus 2 performances to be arranged with your music leader. The choir leader will work alongside a member of school staff who must assist with the overall running of the choir. Sessions will run for up to 45 minutes.</a:t>
            </a:r>
          </a:p>
          <a:p>
            <a:pPr marL="0" indent="0">
              <a:buNone/>
            </a:pPr>
            <a:endParaRPr lang="en-GB" dirty="0"/>
          </a:p>
        </p:txBody>
      </p:sp>
      <p:pic>
        <p:nvPicPr>
          <p:cNvPr id="4" name="Picture 3">
            <a:extLst>
              <a:ext uri="{FF2B5EF4-FFF2-40B4-BE49-F238E27FC236}">
                <a16:creationId xmlns:a16="http://schemas.microsoft.com/office/drawing/2014/main" id="{BF627DB9-8BB0-47C8-AF05-7D182857FEBC}"/>
              </a:ext>
            </a:extLst>
          </p:cNvPr>
          <p:cNvPicPr>
            <a:picLocks noChangeAspect="1"/>
          </p:cNvPicPr>
          <p:nvPr/>
        </p:nvPicPr>
        <p:blipFill>
          <a:blip r:embed="rId2"/>
          <a:stretch>
            <a:fillRect/>
          </a:stretch>
        </p:blipFill>
        <p:spPr>
          <a:xfrm>
            <a:off x="8913458" y="240151"/>
            <a:ext cx="2914650" cy="1628775"/>
          </a:xfrm>
          <a:prstGeom prst="rect">
            <a:avLst/>
          </a:prstGeom>
        </p:spPr>
      </p:pic>
    </p:spTree>
    <p:extLst>
      <p:ext uri="{BB962C8B-B14F-4D97-AF65-F5344CB8AC3E}">
        <p14:creationId xmlns:p14="http://schemas.microsoft.com/office/powerpoint/2010/main" val="262464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218-76AF-4FB1-A0C5-D3CD15754044}"/>
              </a:ext>
            </a:extLst>
          </p:cNvPr>
          <p:cNvSpPr>
            <a:spLocks noGrp="1"/>
          </p:cNvSpPr>
          <p:nvPr>
            <p:ph type="title"/>
          </p:nvPr>
        </p:nvSpPr>
        <p:spPr/>
        <p:txBody>
          <a:bodyPr/>
          <a:lstStyle/>
          <a:p>
            <a:r>
              <a:rPr lang="en-GB" dirty="0"/>
              <a:t>2 Signposting – Music Hub 2023/4</a:t>
            </a:r>
          </a:p>
        </p:txBody>
      </p:sp>
      <p:sp>
        <p:nvSpPr>
          <p:cNvPr id="3" name="Content Placeholder 2">
            <a:extLst>
              <a:ext uri="{FF2B5EF4-FFF2-40B4-BE49-F238E27FC236}">
                <a16:creationId xmlns:a16="http://schemas.microsoft.com/office/drawing/2014/main" id="{63A03653-BB84-4696-8552-89F9760A493B}"/>
              </a:ext>
            </a:extLst>
          </p:cNvPr>
          <p:cNvSpPr>
            <a:spLocks noGrp="1"/>
          </p:cNvSpPr>
          <p:nvPr>
            <p:ph idx="1"/>
          </p:nvPr>
        </p:nvSpPr>
        <p:spPr>
          <a:xfrm>
            <a:off x="838200" y="1690688"/>
            <a:ext cx="10515600" cy="4486275"/>
          </a:xfrm>
        </p:spPr>
        <p:txBody>
          <a:bodyPr>
            <a:normAutofit fontScale="55000" lnSpcReduction="20000"/>
          </a:bodyPr>
          <a:lstStyle/>
          <a:p>
            <a:pPr marL="0" indent="0">
              <a:buNone/>
            </a:pPr>
            <a:r>
              <a:rPr lang="en-GB" sz="5100" dirty="0"/>
              <a:t>The Recorder Revolution (NEW PROGRAMME)</a:t>
            </a:r>
          </a:p>
          <a:p>
            <a:pPr marL="0" indent="0">
              <a:buNone/>
            </a:pPr>
            <a:r>
              <a:rPr lang="en-GB" b="1" u="sng" dirty="0"/>
              <a:t>Standard Package £850</a:t>
            </a:r>
            <a:br>
              <a:rPr lang="en-GB" dirty="0"/>
            </a:br>
            <a:r>
              <a:rPr lang="en-GB" dirty="0"/>
              <a:t>Super charge your teachers’ skills within your school with the Recorder Revolution. The programme is designed to upskill, build confidence and leave a musical legacy within your school for you to use year after year or across several year groups per year. It is a package designed to work alongside your music curriculum giving your teachers the resources, training and motivation to deliver high quality music curriculum in your school.</a:t>
            </a:r>
          </a:p>
          <a:p>
            <a:pPr marL="0" indent="0">
              <a:buNone/>
            </a:pPr>
            <a:r>
              <a:rPr lang="en-GB" dirty="0"/>
              <a:t>THIS PROGRAMME IS DELIVERED BY YOUR CLASS TEACHERS ON A WEEKLY BASIS</a:t>
            </a:r>
          </a:p>
          <a:p>
            <a:pPr marL="0" indent="0">
              <a:buNone/>
            </a:pPr>
            <a:r>
              <a:rPr lang="en-GB" dirty="0"/>
              <a:t>The programme includes:</a:t>
            </a:r>
          </a:p>
          <a:p>
            <a:r>
              <a:rPr lang="en-GB" dirty="0"/>
              <a:t>High Quality class set of recorders for the children to keep</a:t>
            </a:r>
          </a:p>
          <a:p>
            <a:r>
              <a:rPr lang="en-GB" dirty="0"/>
              <a:t>Full scheme of work and planning to cover an entire first year of learning.</a:t>
            </a:r>
          </a:p>
          <a:p>
            <a:r>
              <a:rPr lang="en-GB" dirty="0"/>
              <a:t>Full set of teaching resources and music to play</a:t>
            </a:r>
          </a:p>
          <a:p>
            <a:r>
              <a:rPr lang="en-GB" dirty="0"/>
              <a:t>Support to link learning into your wider music curriculum and school music development plan</a:t>
            </a:r>
          </a:p>
          <a:p>
            <a:r>
              <a:rPr lang="en-GB" dirty="0"/>
              <a:t>Termly twilight CPD for participating class teachers, support staff and any other additional staff to launch the programme, upskill the teaching team and introduce the resources and learning scheme.</a:t>
            </a:r>
          </a:p>
          <a:p>
            <a:r>
              <a:rPr lang="en-GB" dirty="0"/>
              <a:t>Opportunity for the children to take part in a massed performance in the University of Sheffield Octagon Centre in July 2024 with children from other participating schools. This performance will be open to parents and carers of the children taking part.</a:t>
            </a:r>
          </a:p>
          <a:p>
            <a:r>
              <a:rPr lang="en-GB" dirty="0"/>
              <a:t>Additional class recorder sets are available to purchase for the cost of £295 (price for 30 instruments – specially selected high-quality instruments)</a:t>
            </a:r>
          </a:p>
          <a:p>
            <a:pPr marL="0" indent="0">
              <a:buNone/>
            </a:pPr>
            <a:endParaRPr lang="en-GB" dirty="0"/>
          </a:p>
        </p:txBody>
      </p:sp>
      <p:pic>
        <p:nvPicPr>
          <p:cNvPr id="4" name="Picture 3">
            <a:extLst>
              <a:ext uri="{FF2B5EF4-FFF2-40B4-BE49-F238E27FC236}">
                <a16:creationId xmlns:a16="http://schemas.microsoft.com/office/drawing/2014/main" id="{FA59A548-EC75-4CEF-B327-E8D2C3A8B804}"/>
              </a:ext>
            </a:extLst>
          </p:cNvPr>
          <p:cNvPicPr>
            <a:picLocks noChangeAspect="1"/>
          </p:cNvPicPr>
          <p:nvPr/>
        </p:nvPicPr>
        <p:blipFill>
          <a:blip r:embed="rId2"/>
          <a:stretch>
            <a:fillRect/>
          </a:stretch>
        </p:blipFill>
        <p:spPr>
          <a:xfrm>
            <a:off x="8913458" y="240151"/>
            <a:ext cx="2914650" cy="1628775"/>
          </a:xfrm>
          <a:prstGeom prst="rect">
            <a:avLst/>
          </a:prstGeom>
        </p:spPr>
      </p:pic>
    </p:spTree>
    <p:extLst>
      <p:ext uri="{BB962C8B-B14F-4D97-AF65-F5344CB8AC3E}">
        <p14:creationId xmlns:p14="http://schemas.microsoft.com/office/powerpoint/2010/main" val="110784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C529-F425-4D66-AF68-7DFA233C9D89}"/>
              </a:ext>
            </a:extLst>
          </p:cNvPr>
          <p:cNvSpPr>
            <a:spLocks noGrp="1"/>
          </p:cNvSpPr>
          <p:nvPr>
            <p:ph type="title"/>
          </p:nvPr>
        </p:nvSpPr>
        <p:spPr/>
        <p:txBody>
          <a:bodyPr/>
          <a:lstStyle/>
          <a:p>
            <a:r>
              <a:rPr lang="en-GB" dirty="0"/>
              <a:t>2 Signposting – Summer term</a:t>
            </a:r>
          </a:p>
        </p:txBody>
      </p:sp>
      <p:sp>
        <p:nvSpPr>
          <p:cNvPr id="3" name="Content Placeholder 2">
            <a:extLst>
              <a:ext uri="{FF2B5EF4-FFF2-40B4-BE49-F238E27FC236}">
                <a16:creationId xmlns:a16="http://schemas.microsoft.com/office/drawing/2014/main" id="{CA9A82F1-116D-4F59-AEC7-B94D95C641E2}"/>
              </a:ext>
            </a:extLst>
          </p:cNvPr>
          <p:cNvSpPr>
            <a:spLocks noGrp="1"/>
          </p:cNvSpPr>
          <p:nvPr>
            <p:ph idx="1"/>
          </p:nvPr>
        </p:nvSpPr>
        <p:spPr>
          <a:xfrm>
            <a:off x="363892" y="1690687"/>
            <a:ext cx="11464216" cy="4486275"/>
          </a:xfrm>
        </p:spPr>
        <p:txBody>
          <a:bodyPr>
            <a:normAutofit fontScale="70000" lnSpcReduction="20000"/>
          </a:bodyPr>
          <a:lstStyle/>
          <a:p>
            <a:pPr marL="0" indent="0">
              <a:buNone/>
            </a:pPr>
            <a:r>
              <a:rPr lang="en-GB" sz="5200" dirty="0"/>
              <a:t>Friday 30th June 2023 - One Voice Festival</a:t>
            </a:r>
          </a:p>
          <a:p>
            <a:pPr marL="0" indent="0">
              <a:buNone/>
            </a:pPr>
            <a:endParaRPr lang="en-GB" sz="1600" dirty="0"/>
          </a:p>
          <a:p>
            <a:pPr marL="0" indent="0">
              <a:buNone/>
            </a:pPr>
            <a:r>
              <a:rPr lang="en-GB" sz="2100" dirty="0"/>
              <a:t>This exciting project will include:</a:t>
            </a:r>
          </a:p>
          <a:p>
            <a:r>
              <a:rPr lang="en-GB" sz="2100" dirty="0"/>
              <a:t>Two CPD training sessions </a:t>
            </a:r>
          </a:p>
          <a:p>
            <a:r>
              <a:rPr lang="en-GB" sz="2100" dirty="0"/>
              <a:t>Two supportive videos for your class to take part in</a:t>
            </a:r>
          </a:p>
          <a:p>
            <a:r>
              <a:rPr lang="en-GB" sz="2100" dirty="0"/>
              <a:t>Continued support from the project lead</a:t>
            </a:r>
          </a:p>
          <a:p>
            <a:r>
              <a:rPr lang="en-GB" sz="2100" dirty="0"/>
              <a:t>A live performance at the University of Sheffield’s Octagon Centre alongside 600 children and 600 audience members!</a:t>
            </a:r>
          </a:p>
          <a:p>
            <a:r>
              <a:rPr lang="en-GB" sz="2100" dirty="0"/>
              <a:t>A live recording of 1 song, released on Sheffield Music Hub’s YouTube Channel, for you to share with families, friends and other pupils from school. </a:t>
            </a:r>
          </a:p>
          <a:p>
            <a:r>
              <a:rPr lang="en-GB" sz="2100" dirty="0"/>
              <a:t>Families will be able to watch the event live at the Octagon on a first come, first served basis when tickets are released - more information on tickets will follow. We will also record 1 song which will be released on YouTube for you to share with your families and other pupils. </a:t>
            </a:r>
          </a:p>
          <a:p>
            <a:r>
              <a:rPr lang="en-GB" sz="2100" dirty="0"/>
              <a:t>Each KS2 class (*up to 35 students) attending the event will cost £300. There are spaces for 16 KS2 classes to take part and these will be allocated on a first come first served basis. </a:t>
            </a:r>
          </a:p>
          <a:p>
            <a:pPr marL="0" indent="0">
              <a:buNone/>
            </a:pPr>
            <a:endParaRPr lang="en-GB" sz="1600" b="1" dirty="0"/>
          </a:p>
          <a:p>
            <a:pPr marL="0" indent="0">
              <a:buNone/>
            </a:pPr>
            <a:r>
              <a:rPr lang="en-GB" sz="1600" b="1" dirty="0"/>
              <a:t>Applications will open w/c Monday 30th January and sign up will close on Friday 31st March.</a:t>
            </a:r>
          </a:p>
          <a:p>
            <a:pPr marL="0" indent="0">
              <a:buNone/>
            </a:pPr>
            <a:r>
              <a:rPr lang="en-GB" sz="1000" dirty="0">
                <a:hlinkClick r:id="rId2"/>
              </a:rPr>
              <a:t>https://www.sheffieldmusichub.org/news/one-voice-singing-festival-2023</a:t>
            </a:r>
            <a:endParaRPr lang="en-GB" sz="1000" dirty="0"/>
          </a:p>
          <a:p>
            <a:pPr marL="0" indent="0">
              <a:buNone/>
            </a:pPr>
            <a:endParaRPr lang="en-GB" sz="1000" dirty="0"/>
          </a:p>
        </p:txBody>
      </p:sp>
      <p:pic>
        <p:nvPicPr>
          <p:cNvPr id="4" name="Picture 3">
            <a:extLst>
              <a:ext uri="{FF2B5EF4-FFF2-40B4-BE49-F238E27FC236}">
                <a16:creationId xmlns:a16="http://schemas.microsoft.com/office/drawing/2014/main" id="{7E9F274E-434A-47BC-959C-0DEA35FCF500}"/>
              </a:ext>
            </a:extLst>
          </p:cNvPr>
          <p:cNvPicPr>
            <a:picLocks noChangeAspect="1"/>
          </p:cNvPicPr>
          <p:nvPr/>
        </p:nvPicPr>
        <p:blipFill>
          <a:blip r:embed="rId3"/>
          <a:stretch>
            <a:fillRect/>
          </a:stretch>
        </p:blipFill>
        <p:spPr>
          <a:xfrm>
            <a:off x="8913458" y="240151"/>
            <a:ext cx="2914650" cy="1628775"/>
          </a:xfrm>
          <a:prstGeom prst="rect">
            <a:avLst/>
          </a:prstGeom>
        </p:spPr>
      </p:pic>
    </p:spTree>
    <p:extLst>
      <p:ext uri="{BB962C8B-B14F-4D97-AF65-F5344CB8AC3E}">
        <p14:creationId xmlns:p14="http://schemas.microsoft.com/office/powerpoint/2010/main" val="70527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C031D-28C1-4FBA-8C81-8D7F7A2361DF}"/>
              </a:ext>
            </a:extLst>
          </p:cNvPr>
          <p:cNvPicPr>
            <a:picLocks noChangeAspect="1"/>
          </p:cNvPicPr>
          <p:nvPr/>
        </p:nvPicPr>
        <p:blipFill rotWithShape="1">
          <a:blip r:embed="rId2">
            <a:extLst>
              <a:ext uri="{28A0092B-C50C-407E-A947-70E740481C1C}">
                <a14:useLocalDpi xmlns:a14="http://schemas.microsoft.com/office/drawing/2010/main" val="0"/>
              </a:ext>
            </a:extLst>
          </a:blip>
          <a:srcRect l="2" t="11073" r="-215" b="34915"/>
          <a:stretch/>
        </p:blipFill>
        <p:spPr>
          <a:xfrm>
            <a:off x="527691" y="1825625"/>
            <a:ext cx="3175542" cy="3704096"/>
          </a:xfrm>
          <a:prstGeom prst="rect">
            <a:avLst/>
          </a:prstGeom>
        </p:spPr>
      </p:pic>
      <p:pic>
        <p:nvPicPr>
          <p:cNvPr id="8" name="Picture 7">
            <a:extLst>
              <a:ext uri="{FF2B5EF4-FFF2-40B4-BE49-F238E27FC236}">
                <a16:creationId xmlns:a16="http://schemas.microsoft.com/office/drawing/2014/main" id="{A769AFCB-F64E-4D1F-A139-63CDED50A684}"/>
              </a:ext>
            </a:extLst>
          </p:cNvPr>
          <p:cNvPicPr>
            <a:picLocks noChangeAspect="1"/>
          </p:cNvPicPr>
          <p:nvPr/>
        </p:nvPicPr>
        <p:blipFill rotWithShape="1">
          <a:blip r:embed="rId3">
            <a:extLst>
              <a:ext uri="{28A0092B-C50C-407E-A947-70E740481C1C}">
                <a14:useLocalDpi xmlns:a14="http://schemas.microsoft.com/office/drawing/2010/main" val="0"/>
              </a:ext>
            </a:extLst>
          </a:blip>
          <a:srcRect l="1" t="11187" r="-214" b="34802"/>
          <a:stretch/>
        </p:blipFill>
        <p:spPr>
          <a:xfrm>
            <a:off x="4084984" y="1825625"/>
            <a:ext cx="3175542" cy="3704096"/>
          </a:xfrm>
          <a:prstGeom prst="rect">
            <a:avLst/>
          </a:prstGeom>
        </p:spPr>
      </p:pic>
      <p:pic>
        <p:nvPicPr>
          <p:cNvPr id="9" name="Picture 2" descr="Image preview">
            <a:extLst>
              <a:ext uri="{FF2B5EF4-FFF2-40B4-BE49-F238E27FC236}">
                <a16:creationId xmlns:a16="http://schemas.microsoft.com/office/drawing/2014/main" id="{C160BF89-7702-4EC1-AF60-A2CAB5A99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099" y="1718222"/>
            <a:ext cx="4047210" cy="3421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95E501-CE3B-4789-921D-71110DE0FCDD}"/>
              </a:ext>
            </a:extLst>
          </p:cNvPr>
          <p:cNvSpPr>
            <a:spLocks noGrp="1"/>
          </p:cNvSpPr>
          <p:nvPr>
            <p:ph type="title"/>
          </p:nvPr>
        </p:nvSpPr>
        <p:spPr/>
        <p:txBody>
          <a:bodyPr/>
          <a:lstStyle/>
          <a:p>
            <a:r>
              <a:rPr lang="en-GB" dirty="0"/>
              <a:t>2 </a:t>
            </a:r>
            <a:r>
              <a:rPr lang="en-GB" dirty="0" err="1"/>
              <a:t>Singposting</a:t>
            </a:r>
            <a:r>
              <a:rPr lang="en-GB" dirty="0"/>
              <a:t>  - peer support on fb</a:t>
            </a:r>
          </a:p>
        </p:txBody>
      </p:sp>
      <p:sp>
        <p:nvSpPr>
          <p:cNvPr id="3" name="Content Placeholder 2">
            <a:extLst>
              <a:ext uri="{FF2B5EF4-FFF2-40B4-BE49-F238E27FC236}">
                <a16:creationId xmlns:a16="http://schemas.microsoft.com/office/drawing/2014/main" id="{F8D371F8-54BF-4761-868F-F98A94A0FC9C}"/>
              </a:ext>
            </a:extLst>
          </p:cNvPr>
          <p:cNvSpPr>
            <a:spLocks noGrp="1"/>
          </p:cNvSpPr>
          <p:nvPr>
            <p:ph idx="1"/>
          </p:nvPr>
        </p:nvSpPr>
        <p:spPr>
          <a:xfrm flipV="1">
            <a:off x="9552372" y="6176962"/>
            <a:ext cx="1801427" cy="45719"/>
          </a:xfrm>
        </p:spPr>
        <p:txBody>
          <a:bodyPr>
            <a:normAutofit fontScale="25000" lnSpcReduction="20000"/>
          </a:bodyPr>
          <a:lstStyle/>
          <a:p>
            <a:pPr marL="0" indent="0">
              <a:buNone/>
            </a:pPr>
            <a:endParaRPr lang="en-GB" dirty="0"/>
          </a:p>
        </p:txBody>
      </p:sp>
    </p:spTree>
    <p:extLst>
      <p:ext uri="{BB962C8B-B14F-4D97-AF65-F5344CB8AC3E}">
        <p14:creationId xmlns:p14="http://schemas.microsoft.com/office/powerpoint/2010/main" val="419859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4D42FE-A101-43BE-A829-C0DA43B4A9C7}"/>
              </a:ext>
            </a:extLst>
          </p:cNvPr>
          <p:cNvSpPr>
            <a:spLocks noGrp="1"/>
          </p:cNvSpPr>
          <p:nvPr>
            <p:ph type="title"/>
          </p:nvPr>
        </p:nvSpPr>
        <p:spPr/>
        <p:txBody>
          <a:bodyPr/>
          <a:lstStyle/>
          <a:p>
            <a:r>
              <a:rPr lang="en-GB" dirty="0"/>
              <a:t>3 Ofsted Music Deep Dive:</a:t>
            </a:r>
          </a:p>
        </p:txBody>
      </p:sp>
      <p:sp>
        <p:nvSpPr>
          <p:cNvPr id="6" name="Content Placeholder 5">
            <a:extLst>
              <a:ext uri="{FF2B5EF4-FFF2-40B4-BE49-F238E27FC236}">
                <a16:creationId xmlns:a16="http://schemas.microsoft.com/office/drawing/2014/main" id="{B8C962CF-D231-4199-A14C-F4688588C28F}"/>
              </a:ext>
            </a:extLst>
          </p:cNvPr>
          <p:cNvSpPr>
            <a:spLocks noGrp="1"/>
          </p:cNvSpPr>
          <p:nvPr>
            <p:ph idx="1"/>
          </p:nvPr>
        </p:nvSpPr>
        <p:spPr>
          <a:xfrm>
            <a:off x="2965142" y="2346325"/>
            <a:ext cx="8388658" cy="3830638"/>
          </a:xfrm>
        </p:spPr>
        <p:txBody>
          <a:bodyPr>
            <a:normAutofit/>
          </a:bodyPr>
          <a:lstStyle/>
          <a:p>
            <a:pPr marL="0" indent="0">
              <a:buNone/>
            </a:pPr>
            <a:r>
              <a:rPr lang="en-GB" dirty="0"/>
              <a:t>Bernie Twomey </a:t>
            </a:r>
          </a:p>
          <a:p>
            <a:pPr marL="0" indent="0">
              <a:buNone/>
            </a:pPr>
            <a:r>
              <a:rPr lang="en-GB" dirty="0"/>
              <a:t>(St Marie’s Catholic Primary School)</a:t>
            </a:r>
          </a:p>
          <a:p>
            <a:pPr marL="0" indent="0">
              <a:buNone/>
            </a:pPr>
            <a:endParaRPr lang="en-GB" dirty="0"/>
          </a:p>
          <a:p>
            <a:pPr marL="0" indent="0">
              <a:buNone/>
            </a:pPr>
            <a:endParaRPr lang="en-GB" dirty="0"/>
          </a:p>
          <a:p>
            <a:pPr marL="0" indent="0">
              <a:buNone/>
            </a:pPr>
            <a:r>
              <a:rPr lang="en-GB" dirty="0"/>
              <a:t>Steph Coles </a:t>
            </a:r>
          </a:p>
          <a:p>
            <a:pPr marL="0" indent="0">
              <a:buNone/>
            </a:pPr>
            <a:r>
              <a:rPr lang="en-GB" dirty="0"/>
              <a:t>(St Wilfred’s Catholic Primary School)</a:t>
            </a:r>
          </a:p>
        </p:txBody>
      </p:sp>
      <p:pic>
        <p:nvPicPr>
          <p:cNvPr id="7" name="Picture 6">
            <a:extLst>
              <a:ext uri="{FF2B5EF4-FFF2-40B4-BE49-F238E27FC236}">
                <a16:creationId xmlns:a16="http://schemas.microsoft.com/office/drawing/2014/main" id="{11BBCD92-9940-42C9-85CE-B98C7711C5EC}"/>
              </a:ext>
            </a:extLst>
          </p:cNvPr>
          <p:cNvPicPr>
            <a:picLocks noChangeAspect="1"/>
          </p:cNvPicPr>
          <p:nvPr/>
        </p:nvPicPr>
        <p:blipFill>
          <a:blip r:embed="rId2"/>
          <a:stretch>
            <a:fillRect/>
          </a:stretch>
        </p:blipFill>
        <p:spPr>
          <a:xfrm>
            <a:off x="8465876" y="365125"/>
            <a:ext cx="3409950" cy="1981200"/>
          </a:xfrm>
          <a:prstGeom prst="rect">
            <a:avLst/>
          </a:prstGeom>
        </p:spPr>
      </p:pic>
      <p:pic>
        <p:nvPicPr>
          <p:cNvPr id="8" name="Picture 7">
            <a:extLst>
              <a:ext uri="{FF2B5EF4-FFF2-40B4-BE49-F238E27FC236}">
                <a16:creationId xmlns:a16="http://schemas.microsoft.com/office/drawing/2014/main" id="{CC19C240-61C8-4683-83D7-9CD3AC6EADF1}"/>
              </a:ext>
            </a:extLst>
          </p:cNvPr>
          <p:cNvPicPr>
            <a:picLocks noChangeAspect="1"/>
          </p:cNvPicPr>
          <p:nvPr/>
        </p:nvPicPr>
        <p:blipFill>
          <a:blip r:embed="rId3"/>
          <a:stretch>
            <a:fillRect/>
          </a:stretch>
        </p:blipFill>
        <p:spPr>
          <a:xfrm>
            <a:off x="944660" y="1946429"/>
            <a:ext cx="1866572" cy="1836944"/>
          </a:xfrm>
          <a:prstGeom prst="rect">
            <a:avLst/>
          </a:prstGeom>
        </p:spPr>
      </p:pic>
      <p:pic>
        <p:nvPicPr>
          <p:cNvPr id="9" name="Picture 8">
            <a:extLst>
              <a:ext uri="{FF2B5EF4-FFF2-40B4-BE49-F238E27FC236}">
                <a16:creationId xmlns:a16="http://schemas.microsoft.com/office/drawing/2014/main" id="{EE04A648-3FBC-429E-9098-F11269A3F41D}"/>
              </a:ext>
            </a:extLst>
          </p:cNvPr>
          <p:cNvPicPr>
            <a:picLocks noChangeAspect="1"/>
          </p:cNvPicPr>
          <p:nvPr/>
        </p:nvPicPr>
        <p:blipFill>
          <a:blip r:embed="rId4"/>
          <a:stretch>
            <a:fillRect/>
          </a:stretch>
        </p:blipFill>
        <p:spPr>
          <a:xfrm>
            <a:off x="853145" y="3783373"/>
            <a:ext cx="2049601" cy="2393590"/>
          </a:xfrm>
          <a:prstGeom prst="rect">
            <a:avLst/>
          </a:prstGeom>
        </p:spPr>
      </p:pic>
    </p:spTree>
    <p:extLst>
      <p:ext uri="{BB962C8B-B14F-4D97-AF65-F5344CB8AC3E}">
        <p14:creationId xmlns:p14="http://schemas.microsoft.com/office/powerpoint/2010/main" val="218488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4D43CE8-34F6-48F5-920A-F034AF181019}"/>
              </a:ext>
            </a:extLst>
          </p:cNvPr>
          <p:cNvSpPr/>
          <p:nvPr/>
        </p:nvSpPr>
        <p:spPr>
          <a:xfrm>
            <a:off x="838200" y="1580225"/>
            <a:ext cx="5163845" cy="20152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F6D7B60-C584-4B5F-9742-A3CAC5CA9117}"/>
              </a:ext>
            </a:extLst>
          </p:cNvPr>
          <p:cNvSpPr>
            <a:spLocks noGrp="1"/>
          </p:cNvSpPr>
          <p:nvPr>
            <p:ph type="title"/>
          </p:nvPr>
        </p:nvSpPr>
        <p:spPr/>
        <p:txBody>
          <a:bodyPr/>
          <a:lstStyle/>
          <a:p>
            <a:r>
              <a:rPr lang="en-GB" dirty="0"/>
              <a:t>4	Music Development Plan</a:t>
            </a:r>
          </a:p>
        </p:txBody>
      </p:sp>
      <p:sp>
        <p:nvSpPr>
          <p:cNvPr id="5" name="Content Placeholder 4">
            <a:extLst>
              <a:ext uri="{FF2B5EF4-FFF2-40B4-BE49-F238E27FC236}">
                <a16:creationId xmlns:a16="http://schemas.microsoft.com/office/drawing/2014/main" id="{3A5075B8-8025-4106-A092-E7E4C05A3912}"/>
              </a:ext>
            </a:extLst>
          </p:cNvPr>
          <p:cNvSpPr>
            <a:spLocks noGrp="1"/>
          </p:cNvSpPr>
          <p:nvPr>
            <p:ph idx="1"/>
          </p:nvPr>
        </p:nvSpPr>
        <p:spPr/>
        <p:txBody>
          <a:bodyPr>
            <a:normAutofit/>
          </a:bodyPr>
          <a:lstStyle/>
          <a:p>
            <a:pPr marL="0" indent="0">
              <a:buNone/>
            </a:pPr>
            <a:r>
              <a:rPr lang="en-GB" dirty="0"/>
              <a:t>Every school expected to have a </a:t>
            </a:r>
          </a:p>
          <a:p>
            <a:pPr marL="0" indent="0">
              <a:buNone/>
            </a:pPr>
            <a:r>
              <a:rPr lang="en-GB" dirty="0"/>
              <a:t>Music Development Plan in place </a:t>
            </a:r>
          </a:p>
          <a:p>
            <a:pPr marL="0" indent="0">
              <a:buNone/>
            </a:pPr>
            <a:r>
              <a:rPr lang="en-GB" dirty="0"/>
              <a:t>for September 2023 </a:t>
            </a:r>
          </a:p>
          <a:p>
            <a:pPr marL="0" indent="0">
              <a:buNone/>
            </a:pPr>
            <a:endParaRPr lang="en-GB" dirty="0"/>
          </a:p>
          <a:p>
            <a:pPr marL="0" indent="0">
              <a:buNone/>
            </a:pPr>
            <a:r>
              <a:rPr lang="en-GB" dirty="0"/>
              <a:t>This session</a:t>
            </a:r>
          </a:p>
          <a:p>
            <a:pPr marL="0" indent="0">
              <a:buNone/>
            </a:pPr>
            <a:r>
              <a:rPr lang="en-GB" dirty="0"/>
              <a:t>Introduce Music Hub’s Self Evaluation framework to create your schools’ Music Development Plan</a:t>
            </a:r>
            <a:br>
              <a:rPr lang="en-GB" dirty="0"/>
            </a:br>
            <a:r>
              <a:rPr lang="en-GB" dirty="0">
                <a:hlinkClick r:id="rId2"/>
              </a:rPr>
              <a:t>https://www.sheffieldmusichub.org/downloads</a:t>
            </a:r>
            <a:br>
              <a:rPr lang="en-GB" dirty="0"/>
            </a:br>
            <a:r>
              <a:rPr lang="en-GB" dirty="0"/>
              <a:t>(file is ‘Music Teacher Self-Evaluation’)</a:t>
            </a:r>
          </a:p>
        </p:txBody>
      </p:sp>
      <p:pic>
        <p:nvPicPr>
          <p:cNvPr id="6" name="Picture 5">
            <a:extLst>
              <a:ext uri="{FF2B5EF4-FFF2-40B4-BE49-F238E27FC236}">
                <a16:creationId xmlns:a16="http://schemas.microsoft.com/office/drawing/2014/main" id="{BF6C05D1-B84F-42C5-8A3E-AFC748D0F50F}"/>
              </a:ext>
            </a:extLst>
          </p:cNvPr>
          <p:cNvPicPr>
            <a:picLocks noChangeAspect="1"/>
          </p:cNvPicPr>
          <p:nvPr/>
        </p:nvPicPr>
        <p:blipFill>
          <a:blip r:embed="rId3"/>
          <a:stretch>
            <a:fillRect/>
          </a:stretch>
        </p:blipFill>
        <p:spPr>
          <a:xfrm>
            <a:off x="8814093" y="415825"/>
            <a:ext cx="2539707" cy="3585469"/>
          </a:xfrm>
          <a:prstGeom prst="rect">
            <a:avLst/>
          </a:prstGeom>
        </p:spPr>
      </p:pic>
    </p:spTree>
    <p:extLst>
      <p:ext uri="{BB962C8B-B14F-4D97-AF65-F5344CB8AC3E}">
        <p14:creationId xmlns:p14="http://schemas.microsoft.com/office/powerpoint/2010/main" val="362478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11FA-3FE0-439A-8DE6-E110B550BADB}"/>
              </a:ext>
            </a:extLst>
          </p:cNvPr>
          <p:cNvSpPr>
            <a:spLocks noGrp="1"/>
          </p:cNvSpPr>
          <p:nvPr>
            <p:ph type="title"/>
          </p:nvPr>
        </p:nvSpPr>
        <p:spPr/>
        <p:txBody>
          <a:bodyPr/>
          <a:lstStyle/>
          <a:p>
            <a:r>
              <a:rPr lang="en-GB" dirty="0"/>
              <a:t>4 Music development Plan</a:t>
            </a:r>
          </a:p>
        </p:txBody>
      </p:sp>
      <p:sp>
        <p:nvSpPr>
          <p:cNvPr id="3" name="Content Placeholder 2">
            <a:extLst>
              <a:ext uri="{FF2B5EF4-FFF2-40B4-BE49-F238E27FC236}">
                <a16:creationId xmlns:a16="http://schemas.microsoft.com/office/drawing/2014/main" id="{E9326F4C-9F42-4942-AA11-04629B1E6AD4}"/>
              </a:ext>
            </a:extLst>
          </p:cNvPr>
          <p:cNvSpPr>
            <a:spLocks noGrp="1"/>
          </p:cNvSpPr>
          <p:nvPr>
            <p:ph idx="1"/>
          </p:nvPr>
        </p:nvSpPr>
        <p:spPr>
          <a:xfrm>
            <a:off x="838199" y="1509204"/>
            <a:ext cx="7249357" cy="4909351"/>
          </a:xfrm>
        </p:spPr>
        <p:txBody>
          <a:bodyPr>
            <a:normAutofit fontScale="77500" lnSpcReduction="20000"/>
          </a:bodyPr>
          <a:lstStyle/>
          <a:p>
            <a:pPr marL="0" indent="0">
              <a:buNone/>
            </a:pPr>
            <a:r>
              <a:rPr lang="en-GB" dirty="0"/>
              <a:t>The DfE would like to see offered in every primary school: </a:t>
            </a:r>
            <a:br>
              <a:rPr lang="en-GB" dirty="0"/>
            </a:br>
            <a:endParaRPr lang="en-GB" dirty="0"/>
          </a:p>
          <a:p>
            <a:pPr marL="0" indent="0">
              <a:buNone/>
            </a:pPr>
            <a:r>
              <a:rPr lang="en-GB" dirty="0"/>
              <a:t>• high-quality timetabled curriculum of at least one hour each week of the school year</a:t>
            </a:r>
          </a:p>
          <a:p>
            <a:pPr marL="0" indent="0">
              <a:buNone/>
            </a:pPr>
            <a:r>
              <a:rPr lang="en-GB" dirty="0"/>
              <a:t>• Access to lessons across a range of instruments, and voice </a:t>
            </a:r>
          </a:p>
          <a:p>
            <a:pPr marL="0" indent="0">
              <a:buNone/>
            </a:pPr>
            <a:r>
              <a:rPr lang="en-GB" dirty="0"/>
              <a:t>• A school choir and/or vocal ensemble </a:t>
            </a:r>
          </a:p>
          <a:p>
            <a:pPr marL="0" indent="0">
              <a:buNone/>
            </a:pPr>
            <a:r>
              <a:rPr lang="en-GB" dirty="0"/>
              <a:t>• A school ensemble/band/group </a:t>
            </a:r>
          </a:p>
          <a:p>
            <a:pPr marL="0" indent="0">
              <a:buNone/>
            </a:pPr>
            <a:r>
              <a:rPr lang="en-GB" dirty="0"/>
              <a:t>• Space for rehearsals and individual practice </a:t>
            </a:r>
          </a:p>
          <a:p>
            <a:pPr marL="0" indent="0">
              <a:buNone/>
            </a:pPr>
            <a:r>
              <a:rPr lang="en-GB" dirty="0"/>
              <a:t>• A termly school performance </a:t>
            </a:r>
          </a:p>
          <a:p>
            <a:pPr marL="0" indent="0">
              <a:buNone/>
            </a:pPr>
            <a:r>
              <a:rPr lang="en-GB" dirty="0"/>
              <a:t>• Opportunity to enjoy live performance at least once a year</a:t>
            </a:r>
          </a:p>
          <a:p>
            <a:pPr marL="0" indent="0">
              <a:buNone/>
            </a:pPr>
            <a:r>
              <a:rPr lang="en-GB" sz="4600" dirty="0">
                <a:solidFill>
                  <a:srgbClr val="FF0000"/>
                </a:solidFill>
              </a:rPr>
              <a:t>it’s an </a:t>
            </a:r>
            <a:r>
              <a:rPr lang="en-GB" sz="4600" i="1" dirty="0">
                <a:solidFill>
                  <a:srgbClr val="FF0000"/>
                </a:solidFill>
              </a:rPr>
              <a:t>ambition</a:t>
            </a:r>
            <a:r>
              <a:rPr lang="en-GB" sz="4600" dirty="0">
                <a:solidFill>
                  <a:srgbClr val="FF0000"/>
                </a:solidFill>
              </a:rPr>
              <a:t>, not finished product! </a:t>
            </a:r>
          </a:p>
          <a:p>
            <a:pPr marL="0" indent="0">
              <a:buNone/>
            </a:pPr>
            <a:endParaRPr lang="en-GB" dirty="0"/>
          </a:p>
        </p:txBody>
      </p:sp>
      <p:pic>
        <p:nvPicPr>
          <p:cNvPr id="4" name="Picture 3">
            <a:extLst>
              <a:ext uri="{FF2B5EF4-FFF2-40B4-BE49-F238E27FC236}">
                <a16:creationId xmlns:a16="http://schemas.microsoft.com/office/drawing/2014/main" id="{F9DEC310-2DB1-4263-85EB-4E9B35DEEA09}"/>
              </a:ext>
            </a:extLst>
          </p:cNvPr>
          <p:cNvPicPr>
            <a:picLocks noChangeAspect="1"/>
          </p:cNvPicPr>
          <p:nvPr/>
        </p:nvPicPr>
        <p:blipFill>
          <a:blip r:embed="rId2"/>
          <a:stretch>
            <a:fillRect/>
          </a:stretch>
        </p:blipFill>
        <p:spPr>
          <a:xfrm>
            <a:off x="7894929" y="1031297"/>
            <a:ext cx="4328259" cy="3959511"/>
          </a:xfrm>
          <a:prstGeom prst="rect">
            <a:avLst/>
          </a:prstGeom>
        </p:spPr>
      </p:pic>
      <p:pic>
        <p:nvPicPr>
          <p:cNvPr id="5" name="Picture 4">
            <a:extLst>
              <a:ext uri="{FF2B5EF4-FFF2-40B4-BE49-F238E27FC236}">
                <a16:creationId xmlns:a16="http://schemas.microsoft.com/office/drawing/2014/main" id="{E9C08A0F-6020-415C-A0E4-56D77C2DCC7A}"/>
              </a:ext>
            </a:extLst>
          </p:cNvPr>
          <p:cNvPicPr>
            <a:picLocks noChangeAspect="1"/>
          </p:cNvPicPr>
          <p:nvPr/>
        </p:nvPicPr>
        <p:blipFill>
          <a:blip r:embed="rId3"/>
          <a:stretch>
            <a:fillRect/>
          </a:stretch>
        </p:blipFill>
        <p:spPr>
          <a:xfrm>
            <a:off x="9492194" y="4990808"/>
            <a:ext cx="1133730" cy="682057"/>
          </a:xfrm>
          <a:prstGeom prst="rect">
            <a:avLst/>
          </a:prstGeom>
        </p:spPr>
      </p:pic>
    </p:spTree>
    <p:extLst>
      <p:ext uri="{BB962C8B-B14F-4D97-AF65-F5344CB8AC3E}">
        <p14:creationId xmlns:p14="http://schemas.microsoft.com/office/powerpoint/2010/main" val="158319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BA32-2184-471B-A0D8-41748C3E1EAE}"/>
              </a:ext>
            </a:extLst>
          </p:cNvPr>
          <p:cNvSpPr>
            <a:spLocks noGrp="1"/>
          </p:cNvSpPr>
          <p:nvPr>
            <p:ph type="title"/>
          </p:nvPr>
        </p:nvSpPr>
        <p:spPr/>
        <p:txBody>
          <a:bodyPr>
            <a:normAutofit/>
          </a:bodyPr>
          <a:lstStyle/>
          <a:p>
            <a:r>
              <a:rPr lang="en-GB" sz="4000" dirty="0"/>
              <a:t>5 Time to chat/network/share/help each other</a:t>
            </a:r>
          </a:p>
        </p:txBody>
      </p:sp>
      <p:pic>
        <p:nvPicPr>
          <p:cNvPr id="5" name="Picture 4">
            <a:extLst>
              <a:ext uri="{FF2B5EF4-FFF2-40B4-BE49-F238E27FC236}">
                <a16:creationId xmlns:a16="http://schemas.microsoft.com/office/drawing/2014/main" id="{1FD5BF4F-24B8-4B9D-BEB6-C9A4096AD56F}"/>
              </a:ext>
            </a:extLst>
          </p:cNvPr>
          <p:cNvPicPr>
            <a:picLocks noChangeAspect="1"/>
          </p:cNvPicPr>
          <p:nvPr/>
        </p:nvPicPr>
        <p:blipFill>
          <a:blip r:embed="rId2"/>
          <a:stretch>
            <a:fillRect/>
          </a:stretch>
        </p:blipFill>
        <p:spPr>
          <a:xfrm>
            <a:off x="1170570" y="1650318"/>
            <a:ext cx="4288655" cy="2900340"/>
          </a:xfrm>
          <a:prstGeom prst="rect">
            <a:avLst/>
          </a:prstGeom>
        </p:spPr>
      </p:pic>
      <p:grpSp>
        <p:nvGrpSpPr>
          <p:cNvPr id="6" name="Group 5">
            <a:extLst>
              <a:ext uri="{FF2B5EF4-FFF2-40B4-BE49-F238E27FC236}">
                <a16:creationId xmlns:a16="http://schemas.microsoft.com/office/drawing/2014/main" id="{44905042-4857-4AE2-A3A2-C6BA4DF17563}"/>
              </a:ext>
            </a:extLst>
          </p:cNvPr>
          <p:cNvGrpSpPr/>
          <p:nvPr/>
        </p:nvGrpSpPr>
        <p:grpSpPr>
          <a:xfrm>
            <a:off x="5643796" y="1886510"/>
            <a:ext cx="4979447" cy="2804835"/>
            <a:chOff x="6289110" y="3250599"/>
            <a:chExt cx="4979447" cy="2804835"/>
          </a:xfrm>
        </p:grpSpPr>
        <p:pic>
          <p:nvPicPr>
            <p:cNvPr id="7" name="Picture 6">
              <a:extLst>
                <a:ext uri="{FF2B5EF4-FFF2-40B4-BE49-F238E27FC236}">
                  <a16:creationId xmlns:a16="http://schemas.microsoft.com/office/drawing/2014/main" id="{63CBAA57-A414-45A2-9D6F-B8AA7206A820}"/>
                </a:ext>
              </a:extLst>
            </p:cNvPr>
            <p:cNvPicPr>
              <a:picLocks noChangeAspect="1"/>
            </p:cNvPicPr>
            <p:nvPr/>
          </p:nvPicPr>
          <p:blipFill>
            <a:blip r:embed="rId3"/>
            <a:stretch>
              <a:fillRect/>
            </a:stretch>
          </p:blipFill>
          <p:spPr>
            <a:xfrm>
              <a:off x="6289110" y="3250599"/>
              <a:ext cx="4979447" cy="2804835"/>
            </a:xfrm>
            <a:prstGeom prst="rect">
              <a:avLst/>
            </a:prstGeom>
          </p:spPr>
        </p:pic>
        <p:sp>
          <p:nvSpPr>
            <p:cNvPr id="8" name="Rectangle 7">
              <a:extLst>
                <a:ext uri="{FF2B5EF4-FFF2-40B4-BE49-F238E27FC236}">
                  <a16:creationId xmlns:a16="http://schemas.microsoft.com/office/drawing/2014/main" id="{4F9BC5BF-541B-496E-A3BB-BE9A5DBD6A51}"/>
                </a:ext>
              </a:extLst>
            </p:cNvPr>
            <p:cNvSpPr/>
            <p:nvPr/>
          </p:nvSpPr>
          <p:spPr>
            <a:xfrm>
              <a:off x="6658252" y="5211192"/>
              <a:ext cx="2219418" cy="719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7339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AF85-6E80-46D5-BAF7-03B2A9E9F838}"/>
              </a:ext>
            </a:extLst>
          </p:cNvPr>
          <p:cNvSpPr>
            <a:spLocks noGrp="1"/>
          </p:cNvSpPr>
          <p:nvPr>
            <p:ph type="title"/>
          </p:nvPr>
        </p:nvSpPr>
        <p:spPr/>
        <p:txBody>
          <a:bodyPr/>
          <a:lstStyle/>
          <a:p>
            <a:r>
              <a:rPr lang="en-GB" dirty="0"/>
              <a:t>	</a:t>
            </a:r>
          </a:p>
        </p:txBody>
      </p:sp>
      <p:pic>
        <p:nvPicPr>
          <p:cNvPr id="4" name="Content Placeholder 3">
            <a:extLst>
              <a:ext uri="{FF2B5EF4-FFF2-40B4-BE49-F238E27FC236}">
                <a16:creationId xmlns:a16="http://schemas.microsoft.com/office/drawing/2014/main" id="{D88E3C93-65FC-4B66-8F95-43C5F2A2A811}"/>
              </a:ext>
            </a:extLst>
          </p:cNvPr>
          <p:cNvPicPr>
            <a:picLocks noGrp="1" noChangeAspect="1"/>
          </p:cNvPicPr>
          <p:nvPr>
            <p:ph idx="1"/>
          </p:nvPr>
        </p:nvPicPr>
        <p:blipFill rotWithShape="1">
          <a:blip r:embed="rId2"/>
          <a:srcRect l="33713"/>
          <a:stretch/>
        </p:blipFill>
        <p:spPr>
          <a:xfrm>
            <a:off x="1393795" y="4751428"/>
            <a:ext cx="5112714" cy="1727439"/>
          </a:xfrm>
          <a:prstGeom prst="rect">
            <a:avLst/>
          </a:prstGeom>
        </p:spPr>
      </p:pic>
      <p:pic>
        <p:nvPicPr>
          <p:cNvPr id="5" name="Picture 4">
            <a:extLst>
              <a:ext uri="{FF2B5EF4-FFF2-40B4-BE49-F238E27FC236}">
                <a16:creationId xmlns:a16="http://schemas.microsoft.com/office/drawing/2014/main" id="{B7369FED-7365-44AA-8FE5-6C9D445A3EDD}"/>
              </a:ext>
            </a:extLst>
          </p:cNvPr>
          <p:cNvPicPr>
            <a:picLocks noChangeAspect="1"/>
          </p:cNvPicPr>
          <p:nvPr/>
        </p:nvPicPr>
        <p:blipFill>
          <a:blip r:embed="rId3"/>
          <a:stretch>
            <a:fillRect/>
          </a:stretch>
        </p:blipFill>
        <p:spPr>
          <a:xfrm>
            <a:off x="7853564" y="1228763"/>
            <a:ext cx="3762628" cy="1013839"/>
          </a:xfrm>
          <a:prstGeom prst="rect">
            <a:avLst/>
          </a:prstGeom>
        </p:spPr>
      </p:pic>
      <p:sp>
        <p:nvSpPr>
          <p:cNvPr id="3" name="Rectangle 2">
            <a:extLst>
              <a:ext uri="{FF2B5EF4-FFF2-40B4-BE49-F238E27FC236}">
                <a16:creationId xmlns:a16="http://schemas.microsoft.com/office/drawing/2014/main" id="{45467F70-6226-49CF-9B7E-314B9CBF14E4}"/>
              </a:ext>
            </a:extLst>
          </p:cNvPr>
          <p:cNvSpPr/>
          <p:nvPr/>
        </p:nvSpPr>
        <p:spPr>
          <a:xfrm>
            <a:off x="838200" y="4359894"/>
            <a:ext cx="8013290" cy="369332"/>
          </a:xfrm>
          <a:prstGeom prst="rect">
            <a:avLst/>
          </a:prstGeom>
        </p:spPr>
        <p:txBody>
          <a:bodyPr wrap="square">
            <a:spAutoFit/>
          </a:bodyPr>
          <a:lstStyle/>
          <a:p>
            <a:r>
              <a:rPr lang="en-GB" dirty="0">
                <a:hlinkClick r:id="rId4"/>
              </a:rPr>
              <a:t>https://www.learnsheffield.co.uk/Training/Subject-Leader-Networks</a:t>
            </a:r>
            <a:endParaRPr lang="en-GB" dirty="0"/>
          </a:p>
        </p:txBody>
      </p:sp>
      <p:pic>
        <p:nvPicPr>
          <p:cNvPr id="7" name="Picture 6">
            <a:extLst>
              <a:ext uri="{FF2B5EF4-FFF2-40B4-BE49-F238E27FC236}">
                <a16:creationId xmlns:a16="http://schemas.microsoft.com/office/drawing/2014/main" id="{30DB4895-F7CB-4EF7-9730-B7829A38B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092" y="2493364"/>
            <a:ext cx="3733060" cy="3733060"/>
          </a:xfrm>
          <a:prstGeom prst="rect">
            <a:avLst/>
          </a:prstGeom>
        </p:spPr>
      </p:pic>
      <p:sp>
        <p:nvSpPr>
          <p:cNvPr id="8" name="TextBox 7">
            <a:extLst>
              <a:ext uri="{FF2B5EF4-FFF2-40B4-BE49-F238E27FC236}">
                <a16:creationId xmlns:a16="http://schemas.microsoft.com/office/drawing/2014/main" id="{8082259E-C961-48F2-8E76-D5E0EB1A21BC}"/>
              </a:ext>
            </a:extLst>
          </p:cNvPr>
          <p:cNvSpPr txBox="1"/>
          <p:nvPr/>
        </p:nvSpPr>
        <p:spPr>
          <a:xfrm>
            <a:off x="725487" y="634005"/>
            <a:ext cx="6747255" cy="3416320"/>
          </a:xfrm>
          <a:prstGeom prst="rect">
            <a:avLst/>
          </a:prstGeom>
          <a:noFill/>
        </p:spPr>
        <p:txBody>
          <a:bodyPr wrap="square" rtlCol="0">
            <a:spAutoFit/>
          </a:bodyPr>
          <a:lstStyle/>
          <a:p>
            <a:r>
              <a:rPr lang="en-GB" dirty="0"/>
              <a:t>6 Evaluation</a:t>
            </a:r>
          </a:p>
          <a:p>
            <a:pPr marL="285750" indent="-285750">
              <a:buFont typeface="Arial" panose="020B0604020202020204" pitchFamily="34" charset="0"/>
              <a:buChar char="•"/>
            </a:pPr>
            <a:r>
              <a:rPr lang="en-GB" dirty="0"/>
              <a:t>Please use the QR code to feedback on tonight’s session</a:t>
            </a:r>
          </a:p>
          <a:p>
            <a:pPr marL="285750" indent="-285750">
              <a:buFont typeface="Arial" panose="020B0604020202020204" pitchFamily="34" charset="0"/>
              <a:buChar char="•"/>
            </a:pPr>
            <a:endParaRPr lang="en-GB" dirty="0"/>
          </a:p>
          <a:p>
            <a:r>
              <a:rPr lang="en-GB" dirty="0"/>
              <a:t>Remember to:</a:t>
            </a:r>
          </a:p>
          <a:p>
            <a:pPr marL="285750" indent="-285750">
              <a:buFont typeface="Arial" panose="020B0604020202020204" pitchFamily="34" charset="0"/>
              <a:buChar char="•"/>
            </a:pPr>
            <a:r>
              <a:rPr lang="en-GB" dirty="0"/>
              <a:t>Join the FB group ‘Sheffield Music Teachers and Subject Leaders’</a:t>
            </a:r>
          </a:p>
          <a:p>
            <a:pPr marL="285750" indent="-285750">
              <a:buFont typeface="Arial" panose="020B0604020202020204" pitchFamily="34" charset="0"/>
              <a:buChar char="•"/>
            </a:pPr>
            <a:r>
              <a:rPr lang="en-GB" dirty="0"/>
              <a:t>Check out the self evaluation document to write your Music Development Plan here</a:t>
            </a:r>
            <a:br>
              <a:rPr lang="en-GB" dirty="0"/>
            </a:br>
            <a:r>
              <a:rPr lang="en-GB" dirty="0">
                <a:hlinkClick r:id="rId6"/>
              </a:rPr>
              <a:t>https://www.sheffieldmusichub.org/downloads</a:t>
            </a:r>
            <a:endParaRPr lang="en-GB" dirty="0"/>
          </a:p>
          <a:p>
            <a:pPr marL="285750" indent="-285750">
              <a:buFont typeface="Arial" panose="020B0604020202020204" pitchFamily="34" charset="0"/>
              <a:buChar char="•"/>
            </a:pPr>
            <a:r>
              <a:rPr lang="en-GB" dirty="0"/>
              <a:t>Find out who your link Music Leader by contacting Sheffield Music hub here:</a:t>
            </a:r>
            <a:br>
              <a:rPr lang="en-GB" dirty="0"/>
            </a:br>
            <a:r>
              <a:rPr lang="en-GB" dirty="0">
                <a:hlinkClick r:id="rId7"/>
              </a:rPr>
              <a:t>https://www.sheffieldmusichub.org/contact-us</a:t>
            </a:r>
            <a:endParaRPr lang="en-GB" dirty="0"/>
          </a:p>
          <a:p>
            <a:endParaRPr lang="en-GB" dirty="0"/>
          </a:p>
        </p:txBody>
      </p:sp>
    </p:spTree>
    <p:extLst>
      <p:ext uri="{BB962C8B-B14F-4D97-AF65-F5344CB8AC3E}">
        <p14:creationId xmlns:p14="http://schemas.microsoft.com/office/powerpoint/2010/main" val="274720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7EDBA-8A66-4B39-A47C-2269CB9614E0}"/>
              </a:ext>
            </a:extLst>
          </p:cNvPr>
          <p:cNvSpPr>
            <a:spLocks noGrp="1"/>
          </p:cNvSpPr>
          <p:nvPr>
            <p:ph type="title"/>
          </p:nvPr>
        </p:nvSpPr>
        <p:spPr/>
        <p:txBody>
          <a:bodyPr/>
          <a:lstStyle/>
          <a:p>
            <a:r>
              <a:rPr lang="en-GB" b="1" u="sng" dirty="0"/>
              <a:t>Outline of Session</a:t>
            </a:r>
            <a:r>
              <a:rPr lang="en-GB" dirty="0"/>
              <a:t> </a:t>
            </a:r>
          </a:p>
        </p:txBody>
      </p:sp>
      <p:sp>
        <p:nvSpPr>
          <p:cNvPr id="5" name="Content Placeholder 4">
            <a:extLst>
              <a:ext uri="{FF2B5EF4-FFF2-40B4-BE49-F238E27FC236}">
                <a16:creationId xmlns:a16="http://schemas.microsoft.com/office/drawing/2014/main" id="{4F35E932-87A9-4008-B862-17CC4A79BF80}"/>
              </a:ext>
            </a:extLst>
          </p:cNvPr>
          <p:cNvSpPr>
            <a:spLocks noGrp="1"/>
          </p:cNvSpPr>
          <p:nvPr>
            <p:ph idx="1"/>
          </p:nvPr>
        </p:nvSpPr>
        <p:spPr>
          <a:xfrm>
            <a:off x="838200" y="1547425"/>
            <a:ext cx="10515600" cy="4629538"/>
          </a:xfrm>
        </p:spPr>
        <p:txBody>
          <a:bodyPr>
            <a:normAutofit/>
          </a:bodyPr>
          <a:lstStyle/>
          <a:p>
            <a:pPr marL="514350" indent="-514350">
              <a:buFont typeface="+mj-lt"/>
              <a:buAutoNum type="arabicPeriod"/>
            </a:pPr>
            <a:r>
              <a:rPr lang="en-GB" dirty="0"/>
              <a:t>Welcome Warm Up</a:t>
            </a:r>
          </a:p>
          <a:p>
            <a:pPr marL="514350" indent="-514350">
              <a:buFont typeface="+mj-lt"/>
              <a:buAutoNum type="arabicPeriod"/>
            </a:pPr>
            <a:r>
              <a:rPr lang="en-GB" dirty="0"/>
              <a:t>Signposting – national, regional, local</a:t>
            </a:r>
          </a:p>
          <a:p>
            <a:pPr marL="514350" indent="-514350">
              <a:buFont typeface="+mj-lt"/>
              <a:buAutoNum type="arabicPeriod"/>
            </a:pPr>
            <a:r>
              <a:rPr lang="en-GB" dirty="0"/>
              <a:t>Ofsted Music Deep Dive – Bernie and </a:t>
            </a:r>
          </a:p>
          <a:p>
            <a:pPr marL="514350" indent="-514350">
              <a:buFont typeface="+mj-lt"/>
              <a:buAutoNum type="arabicPeriod"/>
            </a:pPr>
            <a:r>
              <a:rPr lang="en-GB" dirty="0"/>
              <a:t>Music Development Plan</a:t>
            </a:r>
          </a:p>
          <a:p>
            <a:pPr marL="514350" indent="-514350">
              <a:buFont typeface="+mj-lt"/>
              <a:buAutoNum type="arabicPeriod"/>
            </a:pPr>
            <a:r>
              <a:rPr lang="en-GB" dirty="0"/>
              <a:t>Time to chat/help each other</a:t>
            </a:r>
          </a:p>
          <a:p>
            <a:pPr marL="514350" indent="-514350">
              <a:buFont typeface="+mj-lt"/>
              <a:buAutoNum type="arabicPeriod"/>
            </a:pPr>
            <a:r>
              <a:rPr lang="en-GB" dirty="0"/>
              <a:t>Evaluation</a:t>
            </a:r>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000885B4-1968-463C-96BA-4DB4DF561086}"/>
              </a:ext>
            </a:extLst>
          </p:cNvPr>
          <p:cNvPicPr>
            <a:picLocks noChangeAspect="1"/>
          </p:cNvPicPr>
          <p:nvPr/>
        </p:nvPicPr>
        <p:blipFill>
          <a:blip r:embed="rId2"/>
          <a:stretch>
            <a:fillRect/>
          </a:stretch>
        </p:blipFill>
        <p:spPr>
          <a:xfrm>
            <a:off x="7235300" y="432462"/>
            <a:ext cx="3516534" cy="5299566"/>
          </a:xfrm>
          <a:prstGeom prst="rect">
            <a:avLst/>
          </a:prstGeom>
        </p:spPr>
      </p:pic>
    </p:spTree>
    <p:extLst>
      <p:ext uri="{BB962C8B-B14F-4D97-AF65-F5344CB8AC3E}">
        <p14:creationId xmlns:p14="http://schemas.microsoft.com/office/powerpoint/2010/main" val="339076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DF2E-4FE2-4864-985C-030016D4CF93}"/>
              </a:ext>
            </a:extLst>
          </p:cNvPr>
          <p:cNvSpPr>
            <a:spLocks noGrp="1"/>
          </p:cNvSpPr>
          <p:nvPr>
            <p:ph type="title"/>
          </p:nvPr>
        </p:nvSpPr>
        <p:spPr/>
        <p:txBody>
          <a:bodyPr/>
          <a:lstStyle/>
          <a:p>
            <a:r>
              <a:rPr lang="en-GB" dirty="0"/>
              <a:t>1 Welcome Warm Up</a:t>
            </a:r>
          </a:p>
        </p:txBody>
      </p:sp>
      <p:pic>
        <p:nvPicPr>
          <p:cNvPr id="4" name="Content Placeholder 3">
            <a:extLst>
              <a:ext uri="{FF2B5EF4-FFF2-40B4-BE49-F238E27FC236}">
                <a16:creationId xmlns:a16="http://schemas.microsoft.com/office/drawing/2014/main" id="{525801A8-0DB6-47E7-B090-BA736EF04486}"/>
              </a:ext>
            </a:extLst>
          </p:cNvPr>
          <p:cNvPicPr>
            <a:picLocks noGrp="1" noChangeAspect="1"/>
          </p:cNvPicPr>
          <p:nvPr>
            <p:ph idx="1"/>
          </p:nvPr>
        </p:nvPicPr>
        <p:blipFill>
          <a:blip r:embed="rId2"/>
          <a:stretch>
            <a:fillRect/>
          </a:stretch>
        </p:blipFill>
        <p:spPr>
          <a:xfrm>
            <a:off x="774903" y="1690687"/>
            <a:ext cx="10697947" cy="3323765"/>
          </a:xfrm>
          <a:prstGeom prst="rect">
            <a:avLst/>
          </a:prstGeom>
        </p:spPr>
      </p:pic>
    </p:spTree>
    <p:extLst>
      <p:ext uri="{BB962C8B-B14F-4D97-AF65-F5344CB8AC3E}">
        <p14:creationId xmlns:p14="http://schemas.microsoft.com/office/powerpoint/2010/main" val="283293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5041-FEAA-4BB2-97AF-989B192D9396}"/>
              </a:ext>
            </a:extLst>
          </p:cNvPr>
          <p:cNvSpPr>
            <a:spLocks noGrp="1"/>
          </p:cNvSpPr>
          <p:nvPr>
            <p:ph type="title"/>
          </p:nvPr>
        </p:nvSpPr>
        <p:spPr>
          <a:xfrm>
            <a:off x="838199" y="391758"/>
            <a:ext cx="10515600" cy="1325563"/>
          </a:xfrm>
        </p:spPr>
        <p:txBody>
          <a:bodyPr/>
          <a:lstStyle/>
          <a:p>
            <a:r>
              <a:rPr lang="en-GB" b="1" dirty="0"/>
              <a:t>2	Signposting – National News</a:t>
            </a:r>
          </a:p>
        </p:txBody>
      </p:sp>
      <p:sp>
        <p:nvSpPr>
          <p:cNvPr id="5" name="Content Placeholder 4">
            <a:extLst>
              <a:ext uri="{FF2B5EF4-FFF2-40B4-BE49-F238E27FC236}">
                <a16:creationId xmlns:a16="http://schemas.microsoft.com/office/drawing/2014/main" id="{26EA38F3-E75A-47E9-900A-EDF8E4D3E4C1}"/>
              </a:ext>
            </a:extLst>
          </p:cNvPr>
          <p:cNvSpPr>
            <a:spLocks noGrp="1"/>
          </p:cNvSpPr>
          <p:nvPr>
            <p:ph idx="1"/>
          </p:nvPr>
        </p:nvSpPr>
        <p:spPr>
          <a:xfrm>
            <a:off x="838200" y="1825625"/>
            <a:ext cx="6743330" cy="4351338"/>
          </a:xfrm>
        </p:spPr>
        <p:txBody>
          <a:bodyPr>
            <a:normAutofit fontScale="77500" lnSpcReduction="20000"/>
          </a:bodyPr>
          <a:lstStyle/>
          <a:p>
            <a:pPr marL="0" indent="0">
              <a:buNone/>
            </a:pPr>
            <a:r>
              <a:rPr lang="en-GB" dirty="0"/>
              <a:t>New proposed Music Hub Structure:</a:t>
            </a:r>
          </a:p>
          <a:p>
            <a:pPr marL="0" indent="0">
              <a:buNone/>
            </a:pPr>
            <a:endParaRPr lang="en-GB" dirty="0"/>
          </a:p>
          <a:p>
            <a:r>
              <a:rPr lang="en-GB" dirty="0"/>
              <a:t>South Yorkshire Music Hub (Barnsley, Doncaster, Rotherham + Sheffield)</a:t>
            </a:r>
            <a:br>
              <a:rPr lang="en-GB" dirty="0"/>
            </a:br>
            <a:endParaRPr lang="en-GB" dirty="0"/>
          </a:p>
          <a:p>
            <a:r>
              <a:rPr lang="en-GB" dirty="0"/>
              <a:t>Down from over 100 hubs to 44</a:t>
            </a:r>
            <a:br>
              <a:rPr lang="en-GB" dirty="0"/>
            </a:br>
            <a:endParaRPr lang="en-GB" dirty="0"/>
          </a:p>
          <a:p>
            <a:r>
              <a:rPr lang="en-GB" dirty="0"/>
              <a:t>Have you say:  survey is open from Friday 10 March until 5pm on Friday 31 March.</a:t>
            </a:r>
          </a:p>
          <a:p>
            <a:pPr marL="0" indent="0">
              <a:buNone/>
            </a:pPr>
            <a:endParaRPr lang="en-GB" dirty="0"/>
          </a:p>
          <a:p>
            <a:pPr marL="0" indent="0">
              <a:buNone/>
            </a:pPr>
            <a:r>
              <a:rPr lang="en-GB" dirty="0">
                <a:hlinkClick r:id="rId2"/>
              </a:rPr>
              <a:t>https://www.artscouncil.org.uk/conversation-and-consultation</a:t>
            </a:r>
            <a:endParaRPr lang="en-GB" dirty="0"/>
          </a:p>
          <a:p>
            <a:pPr marL="0" indent="0">
              <a:buNone/>
            </a:pPr>
            <a:br>
              <a:rPr lang="en-GB" dirty="0"/>
            </a:b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F1F66CD5-DDD4-4027-8424-4BA5C5362D34}"/>
              </a:ext>
            </a:extLst>
          </p:cNvPr>
          <p:cNvPicPr>
            <a:picLocks noChangeAspect="1"/>
          </p:cNvPicPr>
          <p:nvPr/>
        </p:nvPicPr>
        <p:blipFill>
          <a:blip r:embed="rId3"/>
          <a:stretch>
            <a:fillRect/>
          </a:stretch>
        </p:blipFill>
        <p:spPr>
          <a:xfrm>
            <a:off x="8913458" y="240151"/>
            <a:ext cx="2914650" cy="1628775"/>
          </a:xfrm>
          <a:prstGeom prst="rect">
            <a:avLst/>
          </a:prstGeom>
        </p:spPr>
      </p:pic>
      <p:pic>
        <p:nvPicPr>
          <p:cNvPr id="8" name="Picture 7">
            <a:extLst>
              <a:ext uri="{FF2B5EF4-FFF2-40B4-BE49-F238E27FC236}">
                <a16:creationId xmlns:a16="http://schemas.microsoft.com/office/drawing/2014/main" id="{1484925E-8C62-4071-850E-16EAEC1DF77B}"/>
              </a:ext>
            </a:extLst>
          </p:cNvPr>
          <p:cNvPicPr>
            <a:picLocks noChangeAspect="1"/>
          </p:cNvPicPr>
          <p:nvPr/>
        </p:nvPicPr>
        <p:blipFill>
          <a:blip r:embed="rId4"/>
          <a:stretch>
            <a:fillRect/>
          </a:stretch>
        </p:blipFill>
        <p:spPr>
          <a:xfrm>
            <a:off x="7856645" y="3197580"/>
            <a:ext cx="4095750" cy="1943100"/>
          </a:xfrm>
          <a:prstGeom prst="rect">
            <a:avLst/>
          </a:prstGeom>
        </p:spPr>
      </p:pic>
      <p:pic>
        <p:nvPicPr>
          <p:cNvPr id="9" name="Picture 8">
            <a:extLst>
              <a:ext uri="{FF2B5EF4-FFF2-40B4-BE49-F238E27FC236}">
                <a16:creationId xmlns:a16="http://schemas.microsoft.com/office/drawing/2014/main" id="{9E047DE7-2DE5-43EF-823A-6B411E024067}"/>
              </a:ext>
            </a:extLst>
          </p:cNvPr>
          <p:cNvPicPr>
            <a:picLocks noChangeAspect="1"/>
          </p:cNvPicPr>
          <p:nvPr/>
        </p:nvPicPr>
        <p:blipFill>
          <a:blip r:embed="rId5"/>
          <a:stretch>
            <a:fillRect/>
          </a:stretch>
        </p:blipFill>
        <p:spPr>
          <a:xfrm>
            <a:off x="9761183" y="1825625"/>
            <a:ext cx="2066925" cy="1457325"/>
          </a:xfrm>
          <a:prstGeom prst="rect">
            <a:avLst/>
          </a:prstGeom>
        </p:spPr>
      </p:pic>
      <p:pic>
        <p:nvPicPr>
          <p:cNvPr id="10" name="Picture 9">
            <a:extLst>
              <a:ext uri="{FF2B5EF4-FFF2-40B4-BE49-F238E27FC236}">
                <a16:creationId xmlns:a16="http://schemas.microsoft.com/office/drawing/2014/main" id="{144D8081-E951-47C6-98E6-302612C68ABD}"/>
              </a:ext>
            </a:extLst>
          </p:cNvPr>
          <p:cNvPicPr>
            <a:picLocks noChangeAspect="1"/>
          </p:cNvPicPr>
          <p:nvPr/>
        </p:nvPicPr>
        <p:blipFill>
          <a:blip r:embed="rId6"/>
          <a:stretch>
            <a:fillRect/>
          </a:stretch>
        </p:blipFill>
        <p:spPr>
          <a:xfrm>
            <a:off x="10256483" y="5119497"/>
            <a:ext cx="1571625" cy="1447800"/>
          </a:xfrm>
          <a:prstGeom prst="rect">
            <a:avLst/>
          </a:prstGeom>
        </p:spPr>
      </p:pic>
    </p:spTree>
    <p:extLst>
      <p:ext uri="{BB962C8B-B14F-4D97-AF65-F5344CB8AC3E}">
        <p14:creationId xmlns:p14="http://schemas.microsoft.com/office/powerpoint/2010/main" val="118493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07A3-9401-4850-A1B8-983336C2750D}"/>
              </a:ext>
            </a:extLst>
          </p:cNvPr>
          <p:cNvSpPr>
            <a:spLocks noGrp="1"/>
          </p:cNvSpPr>
          <p:nvPr>
            <p:ph type="title"/>
          </p:nvPr>
        </p:nvSpPr>
        <p:spPr/>
        <p:txBody>
          <a:bodyPr/>
          <a:lstStyle/>
          <a:p>
            <a:r>
              <a:rPr lang="en-GB" b="1" dirty="0"/>
              <a:t>2 Signposting – </a:t>
            </a:r>
            <a:r>
              <a:rPr lang="en-GB" b="1" dirty="0" err="1"/>
              <a:t>Sparkyard</a:t>
            </a:r>
            <a:endParaRPr lang="en-GB" b="1" dirty="0"/>
          </a:p>
        </p:txBody>
      </p:sp>
      <p:pic>
        <p:nvPicPr>
          <p:cNvPr id="4" name="Content Placeholder 3">
            <a:extLst>
              <a:ext uri="{FF2B5EF4-FFF2-40B4-BE49-F238E27FC236}">
                <a16:creationId xmlns:a16="http://schemas.microsoft.com/office/drawing/2014/main" id="{BF1955A6-A398-41BB-892F-EFE3DEF3C87E}"/>
              </a:ext>
            </a:extLst>
          </p:cNvPr>
          <p:cNvPicPr>
            <a:picLocks noGrp="1" noChangeAspect="1"/>
          </p:cNvPicPr>
          <p:nvPr>
            <p:ph idx="1"/>
          </p:nvPr>
        </p:nvPicPr>
        <p:blipFill>
          <a:blip r:embed="rId2"/>
          <a:stretch>
            <a:fillRect/>
          </a:stretch>
        </p:blipFill>
        <p:spPr>
          <a:xfrm>
            <a:off x="949910" y="2151046"/>
            <a:ext cx="6267636" cy="3362402"/>
          </a:xfrm>
          <a:prstGeom prst="rect">
            <a:avLst/>
          </a:prstGeom>
        </p:spPr>
      </p:pic>
    </p:spTree>
    <p:extLst>
      <p:ext uri="{BB962C8B-B14F-4D97-AF65-F5344CB8AC3E}">
        <p14:creationId xmlns:p14="http://schemas.microsoft.com/office/powerpoint/2010/main" val="67948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EC1207-208B-4D1D-899C-154C61614ABA}"/>
              </a:ext>
            </a:extLst>
          </p:cNvPr>
          <p:cNvSpPr/>
          <p:nvPr/>
        </p:nvSpPr>
        <p:spPr>
          <a:xfrm>
            <a:off x="399495" y="1447060"/>
            <a:ext cx="11221375" cy="39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0F2C18F-12DE-4A13-ABB4-8DEA4DB7631E}"/>
              </a:ext>
            </a:extLst>
          </p:cNvPr>
          <p:cNvSpPr>
            <a:spLocks noGrp="1"/>
          </p:cNvSpPr>
          <p:nvPr>
            <p:ph type="title"/>
          </p:nvPr>
        </p:nvSpPr>
        <p:spPr/>
        <p:txBody>
          <a:bodyPr/>
          <a:lstStyle/>
          <a:p>
            <a:r>
              <a:rPr lang="en-GB" b="1" dirty="0"/>
              <a:t>2 Signposting - Local</a:t>
            </a:r>
          </a:p>
        </p:txBody>
      </p:sp>
      <p:sp>
        <p:nvSpPr>
          <p:cNvPr id="3" name="Content Placeholder 2">
            <a:extLst>
              <a:ext uri="{FF2B5EF4-FFF2-40B4-BE49-F238E27FC236}">
                <a16:creationId xmlns:a16="http://schemas.microsoft.com/office/drawing/2014/main" id="{75E0D81D-7180-48C3-B0E9-0BB2C4A8222E}"/>
              </a:ext>
            </a:extLst>
          </p:cNvPr>
          <p:cNvSpPr>
            <a:spLocks noGrp="1"/>
          </p:cNvSpPr>
          <p:nvPr>
            <p:ph idx="1"/>
          </p:nvPr>
        </p:nvSpPr>
        <p:spPr>
          <a:xfrm>
            <a:off x="838200" y="1447060"/>
            <a:ext cx="10515600" cy="4729903"/>
          </a:xfrm>
        </p:spPr>
        <p:txBody>
          <a:bodyPr>
            <a:normAutofit/>
          </a:bodyPr>
          <a:lstStyle/>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182EC9A-5F72-4710-9085-C213DA46183F}"/>
              </a:ext>
            </a:extLst>
          </p:cNvPr>
          <p:cNvPicPr>
            <a:picLocks noChangeAspect="1"/>
          </p:cNvPicPr>
          <p:nvPr/>
        </p:nvPicPr>
        <p:blipFill>
          <a:blip r:embed="rId2"/>
          <a:stretch>
            <a:fillRect/>
          </a:stretch>
        </p:blipFill>
        <p:spPr>
          <a:xfrm>
            <a:off x="632163" y="1622598"/>
            <a:ext cx="10756037" cy="3628543"/>
          </a:xfrm>
          <a:prstGeom prst="rect">
            <a:avLst/>
          </a:prstGeom>
        </p:spPr>
      </p:pic>
      <p:sp>
        <p:nvSpPr>
          <p:cNvPr id="5" name="Rectangle 4">
            <a:extLst>
              <a:ext uri="{FF2B5EF4-FFF2-40B4-BE49-F238E27FC236}">
                <a16:creationId xmlns:a16="http://schemas.microsoft.com/office/drawing/2014/main" id="{264B13D5-7404-4CEB-B456-9CAC5B830E11}"/>
              </a:ext>
            </a:extLst>
          </p:cNvPr>
          <p:cNvSpPr/>
          <p:nvPr/>
        </p:nvSpPr>
        <p:spPr>
          <a:xfrm>
            <a:off x="1568388" y="5557582"/>
            <a:ext cx="10623612" cy="923330"/>
          </a:xfrm>
          <a:prstGeom prst="rect">
            <a:avLst/>
          </a:prstGeom>
        </p:spPr>
        <p:txBody>
          <a:bodyPr wrap="square">
            <a:spAutoFit/>
          </a:bodyPr>
          <a:lstStyle/>
          <a:p>
            <a:r>
              <a:rPr lang="en-GB" dirty="0">
                <a:hlinkClick r:id="rId3"/>
              </a:rPr>
              <a:t>https://www.kodaly.org.uk/event/bka-members-day-2023-bring-a-friend?fbclid=iwar0wv1do0au6x7hmcocbmbozimt2ctvw6iw4tytebhjwfhuwgkkkbxz0wr8</a:t>
            </a:r>
            <a:endParaRPr lang="en-GB" dirty="0"/>
          </a:p>
          <a:p>
            <a:endParaRPr lang="en-GB" dirty="0"/>
          </a:p>
        </p:txBody>
      </p:sp>
    </p:spTree>
    <p:extLst>
      <p:ext uri="{BB962C8B-B14F-4D97-AF65-F5344CB8AC3E}">
        <p14:creationId xmlns:p14="http://schemas.microsoft.com/office/powerpoint/2010/main" val="281778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5C29E2-79F5-48C8-BCAA-7301EE27ACC4}"/>
              </a:ext>
            </a:extLst>
          </p:cNvPr>
          <p:cNvSpPr/>
          <p:nvPr/>
        </p:nvSpPr>
        <p:spPr>
          <a:xfrm>
            <a:off x="671743" y="1564689"/>
            <a:ext cx="10848513" cy="37286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0F2C18F-12DE-4A13-ABB4-8DEA4DB7631E}"/>
              </a:ext>
            </a:extLst>
          </p:cNvPr>
          <p:cNvSpPr>
            <a:spLocks noGrp="1"/>
          </p:cNvSpPr>
          <p:nvPr>
            <p:ph type="title"/>
          </p:nvPr>
        </p:nvSpPr>
        <p:spPr/>
        <p:txBody>
          <a:bodyPr/>
          <a:lstStyle/>
          <a:p>
            <a:r>
              <a:rPr lang="en-GB" b="1" dirty="0"/>
              <a:t>2 Signposting – NSSP</a:t>
            </a:r>
          </a:p>
        </p:txBody>
      </p:sp>
      <p:sp>
        <p:nvSpPr>
          <p:cNvPr id="3" name="Content Placeholder 2">
            <a:extLst>
              <a:ext uri="{FF2B5EF4-FFF2-40B4-BE49-F238E27FC236}">
                <a16:creationId xmlns:a16="http://schemas.microsoft.com/office/drawing/2014/main" id="{75E0D81D-7180-48C3-B0E9-0BB2C4A8222E}"/>
              </a:ext>
            </a:extLst>
          </p:cNvPr>
          <p:cNvSpPr>
            <a:spLocks noGrp="1"/>
          </p:cNvSpPr>
          <p:nvPr>
            <p:ph idx="1"/>
          </p:nvPr>
        </p:nvSpPr>
        <p:spPr>
          <a:xfrm>
            <a:off x="838200" y="1447060"/>
            <a:ext cx="10515600" cy="3630967"/>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Sheffield Cathedral – National School’s Singing Partnership  £75k</a:t>
            </a:r>
          </a:p>
          <a:p>
            <a:pPr marL="0" indent="0">
              <a:buNone/>
            </a:pPr>
            <a:r>
              <a:rPr lang="en-GB" dirty="0"/>
              <a:t>Any school interested email: enquiries@sheffield-cathedral.org.uk</a:t>
            </a:r>
          </a:p>
        </p:txBody>
      </p:sp>
      <p:pic>
        <p:nvPicPr>
          <p:cNvPr id="4" name="Picture 3">
            <a:extLst>
              <a:ext uri="{FF2B5EF4-FFF2-40B4-BE49-F238E27FC236}">
                <a16:creationId xmlns:a16="http://schemas.microsoft.com/office/drawing/2014/main" id="{7680C3A8-AB96-47E5-B12B-2064ED10EF32}"/>
              </a:ext>
            </a:extLst>
          </p:cNvPr>
          <p:cNvPicPr>
            <a:picLocks noChangeAspect="1"/>
          </p:cNvPicPr>
          <p:nvPr/>
        </p:nvPicPr>
        <p:blipFill>
          <a:blip r:embed="rId2"/>
          <a:stretch>
            <a:fillRect/>
          </a:stretch>
        </p:blipFill>
        <p:spPr>
          <a:xfrm>
            <a:off x="3072413" y="1700443"/>
            <a:ext cx="5638800" cy="1562100"/>
          </a:xfrm>
          <a:prstGeom prst="rect">
            <a:avLst/>
          </a:prstGeom>
        </p:spPr>
      </p:pic>
      <p:sp>
        <p:nvSpPr>
          <p:cNvPr id="5" name="Rectangle 4">
            <a:extLst>
              <a:ext uri="{FF2B5EF4-FFF2-40B4-BE49-F238E27FC236}">
                <a16:creationId xmlns:a16="http://schemas.microsoft.com/office/drawing/2014/main" id="{5364BDF6-B1A1-4584-86B1-AF3544B974D6}"/>
              </a:ext>
            </a:extLst>
          </p:cNvPr>
          <p:cNvSpPr/>
          <p:nvPr/>
        </p:nvSpPr>
        <p:spPr>
          <a:xfrm>
            <a:off x="838200" y="5410940"/>
            <a:ext cx="6096000" cy="646331"/>
          </a:xfrm>
          <a:prstGeom prst="rect">
            <a:avLst/>
          </a:prstGeom>
        </p:spPr>
        <p:txBody>
          <a:bodyPr>
            <a:spAutoFit/>
          </a:bodyPr>
          <a:lstStyle/>
          <a:p>
            <a:r>
              <a:rPr lang="en-GB">
                <a:hlinkClick r:id="rId3"/>
              </a:rPr>
              <a:t>https://www.sheffieldcathedral.org/news/sheffield-cathedral-brings-the-joy-of-singing-to-school-children</a:t>
            </a:r>
            <a:endParaRPr lang="en-GB" dirty="0"/>
          </a:p>
        </p:txBody>
      </p:sp>
    </p:spTree>
    <p:extLst>
      <p:ext uri="{BB962C8B-B14F-4D97-AF65-F5344CB8AC3E}">
        <p14:creationId xmlns:p14="http://schemas.microsoft.com/office/powerpoint/2010/main" val="122442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731D-0587-4657-80CB-D383ED02DEFA}"/>
              </a:ext>
            </a:extLst>
          </p:cNvPr>
          <p:cNvSpPr>
            <a:spLocks noGrp="1"/>
          </p:cNvSpPr>
          <p:nvPr>
            <p:ph type="title"/>
          </p:nvPr>
        </p:nvSpPr>
        <p:spPr/>
        <p:txBody>
          <a:bodyPr/>
          <a:lstStyle/>
          <a:p>
            <a:r>
              <a:rPr lang="en-GB" b="1" dirty="0"/>
              <a:t>2 Signposting - Music Hub 2023/4</a:t>
            </a:r>
          </a:p>
        </p:txBody>
      </p:sp>
      <p:sp>
        <p:nvSpPr>
          <p:cNvPr id="3" name="Content Placeholder 2">
            <a:extLst>
              <a:ext uri="{FF2B5EF4-FFF2-40B4-BE49-F238E27FC236}">
                <a16:creationId xmlns:a16="http://schemas.microsoft.com/office/drawing/2014/main" id="{8DB56B04-8625-404A-9E7B-1E08C3C857C2}"/>
              </a:ext>
            </a:extLst>
          </p:cNvPr>
          <p:cNvSpPr>
            <a:spLocks noGrp="1"/>
          </p:cNvSpPr>
          <p:nvPr>
            <p:ph idx="1"/>
          </p:nvPr>
        </p:nvSpPr>
        <p:spPr>
          <a:xfrm>
            <a:off x="838200" y="1455938"/>
            <a:ext cx="10515600" cy="4847208"/>
          </a:xfrm>
        </p:spPr>
        <p:txBody>
          <a:bodyPr>
            <a:normAutofit fontScale="77500" lnSpcReduction="20000"/>
          </a:bodyPr>
          <a:lstStyle/>
          <a:p>
            <a:pPr marL="0" indent="0">
              <a:buNone/>
            </a:pPr>
            <a:r>
              <a:rPr lang="en-GB" sz="4000" u="sng" dirty="0"/>
              <a:t>Learn to play a musical instrument </a:t>
            </a:r>
          </a:p>
          <a:p>
            <a:pPr marL="0" indent="0">
              <a:buNone/>
            </a:pPr>
            <a:r>
              <a:rPr lang="en-GB" sz="4000" u="sng" dirty="0"/>
              <a:t>(Primary/Secondary/Special)</a:t>
            </a:r>
          </a:p>
          <a:p>
            <a:endParaRPr lang="en-GB" dirty="0"/>
          </a:p>
          <a:p>
            <a:r>
              <a:rPr lang="en-GB" b="1" u="sng" dirty="0"/>
              <a:t>Standard Package £1,495</a:t>
            </a:r>
            <a:br>
              <a:rPr lang="en-GB" dirty="0"/>
            </a:br>
            <a:r>
              <a:rPr lang="en-GB" dirty="0"/>
              <a:t>A specialist musician will teach 1 class for 45 minutes each week (30 planned sessions maximum). Class teacher involvement is key to the success of this programme which includes the loan of musical instruments. Your school staff will be invited to a Twilight CPD session in September to launch the programme, empower teachers and share curriculum resources.</a:t>
            </a:r>
          </a:p>
          <a:p>
            <a:r>
              <a:rPr lang="en-GB" b="1" u="sng" dirty="0"/>
              <a:t>Enhanced Pathways Package £2,093</a:t>
            </a:r>
            <a:br>
              <a:rPr lang="en-GB" dirty="0"/>
            </a:br>
            <a:r>
              <a:rPr lang="en-GB" dirty="0"/>
              <a:t>As above plus an additional half hour for up to 10 children who wish to continue after the 1st year. Only £724.65 for each additional half hour session after this. The package includes the loan of musical instruments, co-designed opportunity for the young musicians to experience a live performance together with their Music Leader and your school staff will be invited to a Twilight CPD session in September to launch the programme, empower teachers and share curriculum resources.</a:t>
            </a:r>
          </a:p>
          <a:p>
            <a:pPr marL="0" indent="0">
              <a:buNone/>
            </a:pPr>
            <a:endParaRPr lang="en-GB" dirty="0"/>
          </a:p>
        </p:txBody>
      </p:sp>
      <p:pic>
        <p:nvPicPr>
          <p:cNvPr id="5" name="Picture 4">
            <a:extLst>
              <a:ext uri="{FF2B5EF4-FFF2-40B4-BE49-F238E27FC236}">
                <a16:creationId xmlns:a16="http://schemas.microsoft.com/office/drawing/2014/main" id="{A1A9AC7B-1284-47DF-8B50-A598E2F5938D}"/>
              </a:ext>
            </a:extLst>
          </p:cNvPr>
          <p:cNvPicPr>
            <a:picLocks noChangeAspect="1"/>
          </p:cNvPicPr>
          <p:nvPr/>
        </p:nvPicPr>
        <p:blipFill>
          <a:blip r:embed="rId2"/>
          <a:stretch>
            <a:fillRect/>
          </a:stretch>
        </p:blipFill>
        <p:spPr>
          <a:xfrm>
            <a:off x="8913458" y="240151"/>
            <a:ext cx="2914650" cy="1628775"/>
          </a:xfrm>
          <a:prstGeom prst="rect">
            <a:avLst/>
          </a:prstGeom>
        </p:spPr>
      </p:pic>
    </p:spTree>
    <p:extLst>
      <p:ext uri="{BB962C8B-B14F-4D97-AF65-F5344CB8AC3E}">
        <p14:creationId xmlns:p14="http://schemas.microsoft.com/office/powerpoint/2010/main" val="232015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309B-3835-403F-899E-5125A81ED276}"/>
              </a:ext>
            </a:extLst>
          </p:cNvPr>
          <p:cNvSpPr>
            <a:spLocks noGrp="1"/>
          </p:cNvSpPr>
          <p:nvPr>
            <p:ph type="title"/>
          </p:nvPr>
        </p:nvSpPr>
        <p:spPr/>
        <p:txBody>
          <a:bodyPr/>
          <a:lstStyle/>
          <a:p>
            <a:r>
              <a:rPr lang="en-GB" b="1" dirty="0"/>
              <a:t>2 Signposting - Music Hub 2023/4</a:t>
            </a:r>
            <a:endParaRPr lang="en-GB" dirty="0"/>
          </a:p>
        </p:txBody>
      </p:sp>
      <p:sp>
        <p:nvSpPr>
          <p:cNvPr id="3" name="Content Placeholder 2">
            <a:extLst>
              <a:ext uri="{FF2B5EF4-FFF2-40B4-BE49-F238E27FC236}">
                <a16:creationId xmlns:a16="http://schemas.microsoft.com/office/drawing/2014/main" id="{B09A6633-9E0F-4D06-9FB7-9D4945EB187A}"/>
              </a:ext>
            </a:extLst>
          </p:cNvPr>
          <p:cNvSpPr>
            <a:spLocks noGrp="1"/>
          </p:cNvSpPr>
          <p:nvPr>
            <p:ph idx="1"/>
          </p:nvPr>
        </p:nvSpPr>
        <p:spPr>
          <a:xfrm>
            <a:off x="838200" y="1825625"/>
            <a:ext cx="10515600" cy="4548542"/>
          </a:xfrm>
        </p:spPr>
        <p:txBody>
          <a:bodyPr>
            <a:normAutofit fontScale="92500" lnSpcReduction="10000"/>
          </a:bodyPr>
          <a:lstStyle/>
          <a:p>
            <a:pPr marL="0" indent="0">
              <a:buNone/>
            </a:pPr>
            <a:r>
              <a:rPr lang="en-GB" b="1" u="sng" dirty="0"/>
              <a:t>Learn to sing Primary</a:t>
            </a:r>
          </a:p>
          <a:p>
            <a:pPr marL="0" indent="0">
              <a:buNone/>
            </a:pPr>
            <a:r>
              <a:rPr lang="en-GB" dirty="0"/>
              <a:t>Our singing packages run for a set 30 weeks over the academic year – they are designed for the same class to have a lesson each week (for 10 weeks a term) for the whole year.</a:t>
            </a:r>
          </a:p>
          <a:p>
            <a:r>
              <a:rPr lang="en-GB" b="1" u="sng" dirty="0"/>
              <a:t>Standard package £2,915</a:t>
            </a:r>
            <a:br>
              <a:rPr lang="en-GB" dirty="0"/>
            </a:br>
            <a:r>
              <a:rPr lang="en-GB" dirty="0"/>
              <a:t>an expert vocal music leader will visit your school for half a day per week, 30 weeks across the academic year. A comprehensive singing programme for 3 classes of 30 children each week. This package also includes one CPD per term for teachers and support staff, Curriculum Support, A scheme of work, repertoire and resources.</a:t>
            </a:r>
          </a:p>
          <a:p>
            <a:r>
              <a:rPr lang="en-GB" b="1" u="sng" dirty="0"/>
              <a:t>Enhanced package £5830</a:t>
            </a:r>
            <a:br>
              <a:rPr lang="en-GB" b="1" u="sng" dirty="0"/>
            </a:br>
            <a:r>
              <a:rPr lang="en-GB" dirty="0"/>
              <a:t>as above for maximum 6 classes for a full day per week for 30 weeks</a:t>
            </a:r>
          </a:p>
          <a:p>
            <a:pPr marL="0" indent="0">
              <a:buNone/>
            </a:pPr>
            <a:endParaRPr lang="en-GB" dirty="0"/>
          </a:p>
        </p:txBody>
      </p:sp>
      <p:pic>
        <p:nvPicPr>
          <p:cNvPr id="4" name="Picture 3">
            <a:extLst>
              <a:ext uri="{FF2B5EF4-FFF2-40B4-BE49-F238E27FC236}">
                <a16:creationId xmlns:a16="http://schemas.microsoft.com/office/drawing/2014/main" id="{A1F06E17-8E8C-4CD1-9F7A-9339C86DFE5B}"/>
              </a:ext>
            </a:extLst>
          </p:cNvPr>
          <p:cNvPicPr>
            <a:picLocks noChangeAspect="1"/>
          </p:cNvPicPr>
          <p:nvPr/>
        </p:nvPicPr>
        <p:blipFill>
          <a:blip r:embed="rId2"/>
          <a:stretch>
            <a:fillRect/>
          </a:stretch>
        </p:blipFill>
        <p:spPr>
          <a:xfrm>
            <a:off x="8957846" y="365125"/>
            <a:ext cx="2914650" cy="1628775"/>
          </a:xfrm>
          <a:prstGeom prst="rect">
            <a:avLst/>
          </a:prstGeom>
        </p:spPr>
      </p:pic>
    </p:spTree>
    <p:extLst>
      <p:ext uri="{BB962C8B-B14F-4D97-AF65-F5344CB8AC3E}">
        <p14:creationId xmlns:p14="http://schemas.microsoft.com/office/powerpoint/2010/main" val="178360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53517</TotalTime>
  <Words>1403</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Primary Music Network Meeting</vt:lpstr>
      <vt:lpstr>Outline of Session </vt:lpstr>
      <vt:lpstr>1 Welcome Warm Up</vt:lpstr>
      <vt:lpstr>2 Signposting – National News</vt:lpstr>
      <vt:lpstr>2 Signposting – Sparkyard</vt:lpstr>
      <vt:lpstr>2 Signposting - Local</vt:lpstr>
      <vt:lpstr>2 Signposting – NSSP</vt:lpstr>
      <vt:lpstr>2 Signposting - Music Hub 2023/4</vt:lpstr>
      <vt:lpstr>2 Signposting - Music Hub 2023/4</vt:lpstr>
      <vt:lpstr>2 Signposting – Music Hub 2023/4</vt:lpstr>
      <vt:lpstr>2 Signposting – Music Hub 2023/4</vt:lpstr>
      <vt:lpstr>2 Signposting – Summer term</vt:lpstr>
      <vt:lpstr>2 Singposting  - peer support on fb</vt:lpstr>
      <vt:lpstr>3 Ofsted Music Deep Dive:</vt:lpstr>
      <vt:lpstr>4 Music Development Plan</vt:lpstr>
      <vt:lpstr>4 Music development Plan</vt:lpstr>
      <vt:lpstr>5 Time to chat/network/share/help each other</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Network Meeting</dc:title>
  <dc:creator>Becky Stroud</dc:creator>
  <cp:lastModifiedBy>Becky Stroud</cp:lastModifiedBy>
  <cp:revision>76</cp:revision>
  <dcterms:created xsi:type="dcterms:W3CDTF">2022-10-30T18:05:47Z</dcterms:created>
  <dcterms:modified xsi:type="dcterms:W3CDTF">2023-03-24T14:04:25Z</dcterms:modified>
</cp:coreProperties>
</file>