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61" r:id="rId3"/>
    <p:sldId id="258" r:id="rId4"/>
    <p:sldId id="259" r:id="rId5"/>
    <p:sldId id="260" r:id="rId6"/>
    <p:sldId id="263" r:id="rId7"/>
    <p:sldId id="304" r:id="rId8"/>
    <p:sldId id="267" r:id="rId9"/>
    <p:sldId id="268" r:id="rId10"/>
    <p:sldId id="269" r:id="rId11"/>
    <p:sldId id="303" r:id="rId12"/>
    <p:sldId id="264" r:id="rId13"/>
    <p:sldId id="31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657C8-12B7-1159-0724-4FD1559AA589}" v="389" dt="2023-03-22T19:25:53.618"/>
    <p1510:client id="{BC045E6C-4B80-D393-E9C2-579248BCC86F}" v="13" dt="2023-03-22T22:29:45.336"/>
    <p1510:client id="{0B1C372B-73F4-A9C3-03B5-24F8196CA8AA}" v="6" dt="2023-03-22T22:52:39.744"/>
    <p1510:client id="{9A16548F-18B7-232D-86CE-6DB11EAE3A6D}" v="367" dt="2023-03-15T17:50:22.189"/>
    <p1510:client id="{2D06B023-D6AA-4AFF-B5A1-365B689EDB07}" v="364" dt="2023-03-20T21:50:54.606"/>
    <p1510:client id="{2E7D3562-AD0D-6498-44A3-CFD4C9DA1F0C}" v="13" dt="2023-03-23T13:00:11.143"/>
    <p1510:client id="{0F37F588-B49C-D21C-4572-9E73EC7A3565}" v="51" dt="2023-03-22T22:47:14.214"/>
    <p1510:client id="{837032F5-AA51-3AB0-E9D2-1029BA9F536A}" v="795" dt="2023-03-21T14:27:11.809"/>
    <p1510:client id="{906E5B8F-D584-447A-80D9-C58E4CDE3495}" v="181" dt="2023-03-14T08:25:28.313"/>
    <p1510:client id="{C4D3AF2F-0165-46C6-9C37-C633F45C3BC9}" v="41" dt="2023-03-23T17:50:09.2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3/24/2023</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06328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3/24/2023</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24180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3/24/2023</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0171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3/24/2023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28539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3/24/2023</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78669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3/24/2023</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255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3/24/2023</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6194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3/24/2023</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3420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3/24/2023</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9103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3/24/2023</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1982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3/24/2023</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27067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3/24/2023</a:t>
            </a:fld>
            <a:endParaRPr lang="en-US"/>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74982009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0" r:id="rId6"/>
    <p:sldLayoutId id="2147483726" r:id="rId7"/>
    <p:sldLayoutId id="2147483727" r:id="rId8"/>
    <p:sldLayoutId id="2147483728" r:id="rId9"/>
    <p:sldLayoutId id="2147483729" r:id="rId10"/>
    <p:sldLayoutId id="2147483731"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6C273A-38F2-4D34-98BF-47B248862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2E2CF659-EE5D-432C-B47F-10AC4A48A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683AA549-1F0C-46E0-AAD8-DC3DC6CA6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9D3F85C-4FFE-394C-5530-E5C463F7914E}"/>
              </a:ext>
            </a:extLst>
          </p:cNvPr>
          <p:cNvPicPr>
            <a:picLocks noChangeAspect="1"/>
          </p:cNvPicPr>
          <p:nvPr/>
        </p:nvPicPr>
        <p:blipFill rotWithShape="1">
          <a:blip r:embed="rId2">
            <a:alphaModFix amt="70000"/>
          </a:blip>
          <a:srcRect r="6" b="25001"/>
          <a:stretch/>
        </p:blipFill>
        <p:spPr>
          <a:xfrm>
            <a:off x="20" y="10"/>
            <a:ext cx="12188932" cy="6856614"/>
          </a:xfrm>
          <a:prstGeom prst="rect">
            <a:avLst/>
          </a:prstGeom>
        </p:spPr>
      </p:pic>
      <p:grpSp>
        <p:nvGrpSpPr>
          <p:cNvPr id="15" name="Bottom Right">
            <a:extLst>
              <a:ext uri="{FF2B5EF4-FFF2-40B4-BE49-F238E27FC236}">
                <a16:creationId xmlns:a16="http://schemas.microsoft.com/office/drawing/2014/main" id="{7B2F7E43-35EC-4103-9D95-2ACDB00387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16" name="Graphic 157">
              <a:extLst>
                <a:ext uri="{FF2B5EF4-FFF2-40B4-BE49-F238E27FC236}">
                  <a16:creationId xmlns:a16="http://schemas.microsoft.com/office/drawing/2014/main" id="{4CBE545A-C704-48FA-8193-05D4FDAA21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8" name="Freeform: Shape 17">
                <a:extLst>
                  <a:ext uri="{FF2B5EF4-FFF2-40B4-BE49-F238E27FC236}">
                    <a16:creationId xmlns:a16="http://schemas.microsoft.com/office/drawing/2014/main" id="{DFC12F8B-A54C-43DD-B393-14555547B6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E3B33274-B053-4224-A5A0-B90126BFF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1C7170C7-58C1-4C2A-BCB1-A35DA8E12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5931EDD4-C978-4F30-9A9D-2C5D3B3E4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3E984CF3-8D55-4CD4-8256-69FDFE61C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E9CC4F5D-4692-4689-807E-46C4886AD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B872E016-A490-4CAF-AAC9-3EE29CBD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17" name="Freeform: Shape 16">
              <a:extLst>
                <a:ext uri="{FF2B5EF4-FFF2-40B4-BE49-F238E27FC236}">
                  <a16:creationId xmlns:a16="http://schemas.microsoft.com/office/drawing/2014/main" id="{594A6B7E-847F-437A-BC2F-A78EE3F87D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6" name="Footer Placeholder 42">
            <a:extLst>
              <a:ext uri="{FF2B5EF4-FFF2-40B4-BE49-F238E27FC236}">
                <a16:creationId xmlns:a16="http://schemas.microsoft.com/office/drawing/2014/main" id="{03E51277-1095-412F-913B-8FA8021AA62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cap="all" spc="200">
              <a:latin typeface="Segoe UI Semilight" panose="020B0402040204020203" pitchFamily="34" charset="0"/>
              <a:cs typeface="Segoe UI Semilight" panose="020B0402040204020203" pitchFamily="34" charset="0"/>
            </a:endParaRPr>
          </a:p>
        </p:txBody>
      </p:sp>
      <p:grpSp>
        <p:nvGrpSpPr>
          <p:cNvPr id="28" name="Top Left">
            <a:extLst>
              <a:ext uri="{FF2B5EF4-FFF2-40B4-BE49-F238E27FC236}">
                <a16:creationId xmlns:a16="http://schemas.microsoft.com/office/drawing/2014/main" id="{96F2112D-BBBE-46A6-B66D-A3F02ED328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87"/>
            <a:ext cx="7921775" cy="6887020"/>
            <a:chOff x="3662362" y="1504950"/>
            <a:chExt cx="4411694" cy="3835431"/>
          </a:xfrm>
          <a:noFill/>
        </p:grpSpPr>
        <p:sp>
          <p:nvSpPr>
            <p:cNvPr id="29" name="Freeform: Shape 28">
              <a:extLst>
                <a:ext uri="{FF2B5EF4-FFF2-40B4-BE49-F238E27FC236}">
                  <a16:creationId xmlns:a16="http://schemas.microsoft.com/office/drawing/2014/main" id="{712269F1-E4D6-4EEB-8A0F-059FAFC40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95342" y="1540859"/>
              <a:ext cx="2478714" cy="3799522"/>
            </a:xfrm>
            <a:custGeom>
              <a:avLst/>
              <a:gdLst>
                <a:gd name="connsiteX0" fmla="*/ 545711 w 2478714"/>
                <a:gd name="connsiteY0" fmla="*/ 3799523 h 3799522"/>
                <a:gd name="connsiteX1" fmla="*/ 280820 w 2478714"/>
                <a:gd name="connsiteY1" fmla="*/ 3178874 h 3799522"/>
                <a:gd name="connsiteX2" fmla="*/ 43076 w 2478714"/>
                <a:gd name="connsiteY2" fmla="*/ 2663762 h 3799522"/>
                <a:gd name="connsiteX3" fmla="*/ 3167 w 2478714"/>
                <a:gd name="connsiteY3" fmla="*/ 2344769 h 3799522"/>
                <a:gd name="connsiteX4" fmla="*/ 117943 w 2478714"/>
                <a:gd name="connsiteY4" fmla="*/ 1976723 h 3799522"/>
                <a:gd name="connsiteX5" fmla="*/ 224242 w 2478714"/>
                <a:gd name="connsiteY5" fmla="*/ 1744123 h 3799522"/>
                <a:gd name="connsiteX6" fmla="*/ 447222 w 2478714"/>
                <a:gd name="connsiteY6" fmla="*/ 1569244 h 3799522"/>
                <a:gd name="connsiteX7" fmla="*/ 708588 w 2478714"/>
                <a:gd name="connsiteY7" fmla="*/ 1598295 h 3799522"/>
                <a:gd name="connsiteX8" fmla="*/ 1024532 w 2478714"/>
                <a:gd name="connsiteY8" fmla="*/ 1741837 h 3799522"/>
                <a:gd name="connsiteX9" fmla="*/ 1538692 w 2478714"/>
                <a:gd name="connsiteY9" fmla="*/ 1773460 h 3799522"/>
                <a:gd name="connsiteX10" fmla="*/ 1869019 w 2478714"/>
                <a:gd name="connsiteY10" fmla="*/ 1650016 h 3799522"/>
                <a:gd name="connsiteX11" fmla="*/ 2124670 w 2478714"/>
                <a:gd name="connsiteY11" fmla="*/ 1515047 h 3799522"/>
                <a:gd name="connsiteX12" fmla="*/ 2334410 w 2478714"/>
                <a:gd name="connsiteY12" fmla="*/ 1305401 h 3799522"/>
                <a:gd name="connsiteX13" fmla="*/ 2430232 w 2478714"/>
                <a:gd name="connsiteY13" fmla="*/ 933164 h 3799522"/>
                <a:gd name="connsiteX14" fmla="*/ 2430232 w 2478714"/>
                <a:gd name="connsiteY14" fmla="*/ 571786 h 3799522"/>
                <a:gd name="connsiteX15" fmla="*/ 2445472 w 2478714"/>
                <a:gd name="connsiteY15" fmla="*/ 315659 h 3799522"/>
                <a:gd name="connsiteX16" fmla="*/ 2478714 w 2478714"/>
                <a:gd name="connsiteY16" fmla="*/ 0 h 37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8714" h="3799522">
                  <a:moveTo>
                    <a:pt x="545711" y="3799523"/>
                  </a:moveTo>
                  <a:cubicBezTo>
                    <a:pt x="492847" y="3532346"/>
                    <a:pt x="330541" y="3270313"/>
                    <a:pt x="280820" y="3178874"/>
                  </a:cubicBezTo>
                  <a:cubicBezTo>
                    <a:pt x="190047" y="3012281"/>
                    <a:pt x="98988" y="2844832"/>
                    <a:pt x="43076" y="2663762"/>
                  </a:cubicBezTo>
                  <a:cubicBezTo>
                    <a:pt x="11072" y="2560130"/>
                    <a:pt x="-7882" y="2452402"/>
                    <a:pt x="3167" y="2344769"/>
                  </a:cubicBezTo>
                  <a:cubicBezTo>
                    <a:pt x="16311" y="2216468"/>
                    <a:pt x="71175" y="2097310"/>
                    <a:pt x="117943" y="1976723"/>
                  </a:cubicBezTo>
                  <a:cubicBezTo>
                    <a:pt x="148899" y="1896904"/>
                    <a:pt x="177569" y="1815751"/>
                    <a:pt x="224242" y="1744123"/>
                  </a:cubicBezTo>
                  <a:cubicBezTo>
                    <a:pt x="277677" y="1662017"/>
                    <a:pt x="352829" y="1593437"/>
                    <a:pt x="447222" y="1569244"/>
                  </a:cubicBezTo>
                  <a:cubicBezTo>
                    <a:pt x="534090" y="1547051"/>
                    <a:pt x="624387" y="1565910"/>
                    <a:pt x="708588" y="1598295"/>
                  </a:cubicBezTo>
                  <a:cubicBezTo>
                    <a:pt x="816697" y="1640015"/>
                    <a:pt x="915948" y="1701546"/>
                    <a:pt x="1024532" y="1741837"/>
                  </a:cubicBezTo>
                  <a:cubicBezTo>
                    <a:pt x="1188743" y="1802797"/>
                    <a:pt x="1367814" y="1811750"/>
                    <a:pt x="1538692" y="1773460"/>
                  </a:cubicBezTo>
                  <a:cubicBezTo>
                    <a:pt x="1653659" y="1747647"/>
                    <a:pt x="1761863" y="1699355"/>
                    <a:pt x="1869019" y="1650016"/>
                  </a:cubicBezTo>
                  <a:cubicBezTo>
                    <a:pt x="1956744" y="1609630"/>
                    <a:pt x="2044279" y="1568291"/>
                    <a:pt x="2124670" y="1515047"/>
                  </a:cubicBezTo>
                  <a:cubicBezTo>
                    <a:pt x="2208204" y="1459706"/>
                    <a:pt x="2282976" y="1391222"/>
                    <a:pt x="2334410" y="1305401"/>
                  </a:cubicBezTo>
                  <a:cubicBezTo>
                    <a:pt x="2401181" y="1194054"/>
                    <a:pt x="2423565" y="1063276"/>
                    <a:pt x="2430232" y="933164"/>
                  </a:cubicBezTo>
                  <a:cubicBezTo>
                    <a:pt x="2436423" y="812864"/>
                    <a:pt x="2428517" y="692277"/>
                    <a:pt x="2430232" y="571786"/>
                  </a:cubicBezTo>
                  <a:cubicBezTo>
                    <a:pt x="2431470" y="486251"/>
                    <a:pt x="2438233" y="400907"/>
                    <a:pt x="2445472" y="315659"/>
                  </a:cubicBezTo>
                  <a:cubicBezTo>
                    <a:pt x="2454426" y="210217"/>
                    <a:pt x="2463284" y="104680"/>
                    <a:pt x="2478714" y="0"/>
                  </a:cubicBezTo>
                </a:path>
              </a:pathLst>
            </a:custGeom>
            <a:noFill/>
            <a:ln w="9525" cap="rnd">
              <a:solidFill>
                <a:schemeClr val="bg2">
                  <a:alpha val="2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088D87B2-D2A4-4577-89DC-7AF275C01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982" y="2388008"/>
              <a:ext cx="2302192" cy="2952373"/>
            </a:xfrm>
            <a:custGeom>
              <a:avLst/>
              <a:gdLst>
                <a:gd name="connsiteX0" fmla="*/ 2302193 w 2302192"/>
                <a:gd name="connsiteY0" fmla="*/ 2952373 h 2952373"/>
                <a:gd name="connsiteX1" fmla="*/ 2022729 w 2302192"/>
                <a:gd name="connsiteY1" fmla="*/ 2442309 h 2952373"/>
                <a:gd name="connsiteX2" fmla="*/ 1834039 w 2302192"/>
                <a:gd name="connsiteY2" fmla="*/ 1937199 h 2952373"/>
                <a:gd name="connsiteX3" fmla="*/ 1789748 w 2302192"/>
                <a:gd name="connsiteY3" fmla="*/ 1609063 h 2952373"/>
                <a:gd name="connsiteX4" fmla="*/ 1870139 w 2302192"/>
                <a:gd name="connsiteY4" fmla="*/ 1183962 h 2952373"/>
                <a:gd name="connsiteX5" fmla="*/ 2021110 w 2302192"/>
                <a:gd name="connsiteY5" fmla="*/ 743621 h 2952373"/>
                <a:gd name="connsiteX6" fmla="*/ 2010061 w 2302192"/>
                <a:gd name="connsiteY6" fmla="*/ 342047 h 2952373"/>
                <a:gd name="connsiteX7" fmla="*/ 1867376 w 2302192"/>
                <a:gd name="connsiteY7" fmla="*/ 55440 h 2952373"/>
                <a:gd name="connsiteX8" fmla="*/ 1652683 w 2302192"/>
                <a:gd name="connsiteY8" fmla="*/ 2862 h 2952373"/>
                <a:gd name="connsiteX9" fmla="*/ 1295305 w 2302192"/>
                <a:gd name="connsiteY9" fmla="*/ 234129 h 2952373"/>
                <a:gd name="connsiteX10" fmla="*/ 812101 w 2302192"/>
                <a:gd name="connsiteY10" fmla="*/ 886401 h 2952373"/>
                <a:gd name="connsiteX11" fmla="*/ 668846 w 2302192"/>
                <a:gd name="connsiteY11" fmla="*/ 1126145 h 2952373"/>
                <a:gd name="connsiteX12" fmla="*/ 498443 w 2302192"/>
                <a:gd name="connsiteY12" fmla="*/ 1405799 h 2952373"/>
                <a:gd name="connsiteX13" fmla="*/ 355759 w 2302192"/>
                <a:gd name="connsiteY13" fmla="*/ 1634304 h 2952373"/>
                <a:gd name="connsiteX14" fmla="*/ 161449 w 2302192"/>
                <a:gd name="connsiteY14" fmla="*/ 1913576 h 2952373"/>
                <a:gd name="connsiteX15" fmla="*/ 0 w 2302192"/>
                <a:gd name="connsiteY15" fmla="*/ 2189802 h 295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2192" h="2952373">
                  <a:moveTo>
                    <a:pt x="2302193" y="2952373"/>
                  </a:moveTo>
                  <a:cubicBezTo>
                    <a:pt x="2141125" y="2809308"/>
                    <a:pt x="2070068" y="2504603"/>
                    <a:pt x="2022729" y="2442309"/>
                  </a:cubicBezTo>
                  <a:cubicBezTo>
                    <a:pt x="1884140" y="2259810"/>
                    <a:pt x="1887760" y="2160274"/>
                    <a:pt x="1834039" y="1937199"/>
                  </a:cubicBezTo>
                  <a:cubicBezTo>
                    <a:pt x="1808131" y="1829376"/>
                    <a:pt x="1789367" y="1719838"/>
                    <a:pt x="1789748" y="1609063"/>
                  </a:cubicBezTo>
                  <a:cubicBezTo>
                    <a:pt x="1790224" y="1464092"/>
                    <a:pt x="1822418" y="1321122"/>
                    <a:pt x="1870139" y="1183962"/>
                  </a:cubicBezTo>
                  <a:cubicBezTo>
                    <a:pt x="1921288" y="1036896"/>
                    <a:pt x="1991868" y="896307"/>
                    <a:pt x="2021110" y="743621"/>
                  </a:cubicBezTo>
                  <a:cubicBezTo>
                    <a:pt x="2046637" y="610842"/>
                    <a:pt x="2036921" y="474730"/>
                    <a:pt x="2010061" y="342047"/>
                  </a:cubicBezTo>
                  <a:cubicBezTo>
                    <a:pt x="1988058" y="233367"/>
                    <a:pt x="1954340" y="122210"/>
                    <a:pt x="1867376" y="55440"/>
                  </a:cubicBezTo>
                  <a:cubicBezTo>
                    <a:pt x="1806512" y="8767"/>
                    <a:pt x="1728883" y="-7140"/>
                    <a:pt x="1652683" y="2862"/>
                  </a:cubicBezTo>
                  <a:cubicBezTo>
                    <a:pt x="1508474" y="21816"/>
                    <a:pt x="1395984" y="127068"/>
                    <a:pt x="1295305" y="234129"/>
                  </a:cubicBezTo>
                  <a:cubicBezTo>
                    <a:pt x="1109377" y="431772"/>
                    <a:pt x="953453" y="654657"/>
                    <a:pt x="812101" y="886401"/>
                  </a:cubicBezTo>
                  <a:cubicBezTo>
                    <a:pt x="763619" y="965934"/>
                    <a:pt x="716566" y="1046230"/>
                    <a:pt x="668846" y="1126145"/>
                  </a:cubicBezTo>
                  <a:cubicBezTo>
                    <a:pt x="612839" y="1219871"/>
                    <a:pt x="555308" y="1312644"/>
                    <a:pt x="498443" y="1405799"/>
                  </a:cubicBezTo>
                  <a:cubicBezTo>
                    <a:pt x="451676" y="1482475"/>
                    <a:pt x="405289" y="1559342"/>
                    <a:pt x="355759" y="1634304"/>
                  </a:cubicBezTo>
                  <a:cubicBezTo>
                    <a:pt x="293275" y="1728887"/>
                    <a:pt x="225362" y="1819946"/>
                    <a:pt x="161449" y="1913576"/>
                  </a:cubicBezTo>
                  <a:cubicBezTo>
                    <a:pt x="86487" y="2023495"/>
                    <a:pt x="0" y="2189802"/>
                    <a:pt x="0" y="2189802"/>
                  </a:cubicBezTo>
                </a:path>
              </a:pathLst>
            </a:custGeom>
            <a:noFill/>
            <a:ln w="9525" cap="rnd">
              <a:solidFill>
                <a:schemeClr val="bg2">
                  <a:alpha val="25000"/>
                </a:schemeClr>
              </a:solidFill>
              <a:prstDash val="lgDash"/>
              <a:round/>
            </a:ln>
          </p:spPr>
          <p:txBody>
            <a:bodyPr rtlCol="0" anchor="ctr"/>
            <a:lstStyle/>
            <a:p>
              <a:endParaRPr lang="en-US"/>
            </a:p>
          </p:txBody>
        </p:sp>
        <p:grpSp>
          <p:nvGrpSpPr>
            <p:cNvPr id="31" name="Graphic 3">
              <a:extLst>
                <a:ext uri="{FF2B5EF4-FFF2-40B4-BE49-F238E27FC236}">
                  <a16:creationId xmlns:a16="http://schemas.microsoft.com/office/drawing/2014/main" id="{96F2112D-BBBE-46A6-B66D-A3F02ED328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62362" y="1504950"/>
              <a:ext cx="1913000" cy="3816381"/>
              <a:chOff x="3662362" y="1504950"/>
              <a:chExt cx="1913000" cy="3816381"/>
            </a:xfrm>
            <a:noFill/>
          </p:grpSpPr>
          <p:sp>
            <p:nvSpPr>
              <p:cNvPr id="42" name="Freeform: Shape 41">
                <a:extLst>
                  <a:ext uri="{FF2B5EF4-FFF2-40B4-BE49-F238E27FC236}">
                    <a16:creationId xmlns:a16="http://schemas.microsoft.com/office/drawing/2014/main" id="{ACCB55F8-F950-431F-9B90-688950D9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27D0AA11-2E4E-479C-B953-547285E72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90D86C66-EDF0-4ABB-87F4-A2882A2E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791" y="3466048"/>
                <a:ext cx="1604295" cy="1847472"/>
              </a:xfrm>
              <a:custGeom>
                <a:avLst/>
                <a:gdLst>
                  <a:gd name="connsiteX0" fmla="*/ 1604296 w 1604295"/>
                  <a:gd name="connsiteY0" fmla="*/ 1847472 h 1847472"/>
                  <a:gd name="connsiteX1" fmla="*/ 1517809 w 1604295"/>
                  <a:gd name="connsiteY1" fmla="*/ 1544292 h 1847472"/>
                  <a:gd name="connsiteX2" fmla="*/ 1394841 w 1604295"/>
                  <a:gd name="connsiteY2" fmla="*/ 1183771 h 1847472"/>
                  <a:gd name="connsiteX3" fmla="*/ 1318355 w 1604295"/>
                  <a:gd name="connsiteY3" fmla="*/ 695233 h 1847472"/>
                  <a:gd name="connsiteX4" fmla="*/ 1359884 w 1604295"/>
                  <a:gd name="connsiteY4" fmla="*/ 397863 h 1847472"/>
                  <a:gd name="connsiteX5" fmla="*/ 1359884 w 1604295"/>
                  <a:gd name="connsiteY5" fmla="*/ 236700 h 1847472"/>
                  <a:gd name="connsiteX6" fmla="*/ 1351598 w 1604295"/>
                  <a:gd name="connsiteY6" fmla="*/ 67250 h 1847472"/>
                  <a:gd name="connsiteX7" fmla="*/ 1316641 w 1604295"/>
                  <a:gd name="connsiteY7" fmla="*/ 10767 h 1847472"/>
                  <a:gd name="connsiteX8" fmla="*/ 1195292 w 1604295"/>
                  <a:gd name="connsiteY8" fmla="*/ 34008 h 1847472"/>
                  <a:gd name="connsiteX9" fmla="*/ 1005745 w 1604295"/>
                  <a:gd name="connsiteY9" fmla="*/ 254988 h 1847472"/>
                  <a:gd name="connsiteX10" fmla="*/ 763048 w 1604295"/>
                  <a:gd name="connsiteY10" fmla="*/ 587315 h 1847472"/>
                  <a:gd name="connsiteX11" fmla="*/ 548640 w 1604295"/>
                  <a:gd name="connsiteY11" fmla="*/ 861444 h 1847472"/>
                  <a:gd name="connsiteX12" fmla="*/ 328803 w 1604295"/>
                  <a:gd name="connsiteY12" fmla="*/ 1145480 h 1847472"/>
                  <a:gd name="connsiteX13" fmla="*/ 0 w 1604295"/>
                  <a:gd name="connsiteY13" fmla="*/ 1607157 h 18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4295" h="1847472">
                    <a:moveTo>
                      <a:pt x="1604296" y="1847472"/>
                    </a:moveTo>
                    <a:cubicBezTo>
                      <a:pt x="1573721" y="1753270"/>
                      <a:pt x="1548479" y="1638399"/>
                      <a:pt x="1517809" y="1544292"/>
                    </a:cubicBezTo>
                    <a:cubicBezTo>
                      <a:pt x="1478471" y="1423515"/>
                      <a:pt x="1432846" y="1304929"/>
                      <a:pt x="1394841" y="1183771"/>
                    </a:cubicBezTo>
                    <a:cubicBezTo>
                      <a:pt x="1345025" y="1024893"/>
                      <a:pt x="1305497" y="860778"/>
                      <a:pt x="1318355" y="695233"/>
                    </a:cubicBezTo>
                    <a:cubicBezTo>
                      <a:pt x="1326071" y="595316"/>
                      <a:pt x="1353312" y="497780"/>
                      <a:pt x="1359884" y="397863"/>
                    </a:cubicBezTo>
                    <a:cubicBezTo>
                      <a:pt x="1363409" y="344237"/>
                      <a:pt x="1359503" y="290421"/>
                      <a:pt x="1359884" y="236700"/>
                    </a:cubicBezTo>
                    <a:cubicBezTo>
                      <a:pt x="1360265" y="179740"/>
                      <a:pt x="1366076" y="122114"/>
                      <a:pt x="1351598" y="67250"/>
                    </a:cubicBezTo>
                    <a:cubicBezTo>
                      <a:pt x="1345692" y="44866"/>
                      <a:pt x="1335691" y="23530"/>
                      <a:pt x="1316641" y="10767"/>
                    </a:cubicBezTo>
                    <a:cubicBezTo>
                      <a:pt x="1279874" y="-13998"/>
                      <a:pt x="1233202" y="8290"/>
                      <a:pt x="1195292" y="34008"/>
                    </a:cubicBezTo>
                    <a:cubicBezTo>
                      <a:pt x="1114330" y="89062"/>
                      <a:pt x="1060990" y="173644"/>
                      <a:pt x="1005745" y="254988"/>
                    </a:cubicBezTo>
                    <a:cubicBezTo>
                      <a:pt x="928688" y="368526"/>
                      <a:pt x="847058" y="478825"/>
                      <a:pt x="763048" y="587315"/>
                    </a:cubicBezTo>
                    <a:cubicBezTo>
                      <a:pt x="691991" y="679041"/>
                      <a:pt x="621697" y="771338"/>
                      <a:pt x="548640" y="861444"/>
                    </a:cubicBezTo>
                    <a:cubicBezTo>
                      <a:pt x="425672" y="1012987"/>
                      <a:pt x="453866" y="995747"/>
                      <a:pt x="328803" y="1145480"/>
                    </a:cubicBezTo>
                    <a:cubicBezTo>
                      <a:pt x="294418" y="1186628"/>
                      <a:pt x="21146" y="1558103"/>
                      <a:pt x="0" y="1607157"/>
                    </a:cubicBezTo>
                  </a:path>
                </a:pathLst>
              </a:custGeom>
              <a:noFill/>
              <a:ln w="9525" cap="rnd">
                <a:solidFill>
                  <a:schemeClr val="bg2">
                    <a:alpha val="2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D026082B-E695-4987-8C03-332366C6C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507" y="3153822"/>
                <a:ext cx="1223105" cy="1676495"/>
              </a:xfrm>
              <a:custGeom>
                <a:avLst/>
                <a:gdLst>
                  <a:gd name="connsiteX0" fmla="*/ 1223105 w 1223105"/>
                  <a:gd name="connsiteY0" fmla="*/ 0 h 1676495"/>
                  <a:gd name="connsiteX1" fmla="*/ 1000792 w 1223105"/>
                  <a:gd name="connsiteY1" fmla="*/ 254794 h 1676495"/>
                  <a:gd name="connsiteX2" fmla="*/ 744760 w 1223105"/>
                  <a:gd name="connsiteY2" fmla="*/ 651891 h 1676495"/>
                  <a:gd name="connsiteX3" fmla="*/ 345758 w 1223105"/>
                  <a:gd name="connsiteY3" fmla="*/ 1231773 h 1676495"/>
                  <a:gd name="connsiteX4" fmla="*/ 0 w 1223105"/>
                  <a:gd name="connsiteY4" fmla="*/ 1676495 h 167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105" h="1676495">
                    <a:moveTo>
                      <a:pt x="1223105" y="0"/>
                    </a:moveTo>
                    <a:cubicBezTo>
                      <a:pt x="1136523" y="72771"/>
                      <a:pt x="1066324" y="162401"/>
                      <a:pt x="1000792" y="254794"/>
                    </a:cubicBezTo>
                    <a:cubicBezTo>
                      <a:pt x="909733" y="383286"/>
                      <a:pt x="827723" y="517970"/>
                      <a:pt x="744760" y="651891"/>
                    </a:cubicBezTo>
                    <a:cubicBezTo>
                      <a:pt x="621030" y="851726"/>
                      <a:pt x="497777" y="1052608"/>
                      <a:pt x="345758" y="1231773"/>
                    </a:cubicBezTo>
                    <a:cubicBezTo>
                      <a:pt x="248888" y="1345978"/>
                      <a:pt x="61722" y="1540764"/>
                      <a:pt x="0" y="1676495"/>
                    </a:cubicBezTo>
                  </a:path>
                </a:pathLst>
              </a:custGeom>
              <a:noFill/>
              <a:ln w="9525" cap="rnd">
                <a:solidFill>
                  <a:schemeClr val="bg2">
                    <a:alpha val="2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461A8835-D9FC-4CAB-AF19-A5513B17B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6517" y="3097027"/>
                <a:ext cx="668845" cy="2224304"/>
              </a:xfrm>
              <a:custGeom>
                <a:avLst/>
                <a:gdLst>
                  <a:gd name="connsiteX0" fmla="*/ 668846 w 668845"/>
                  <a:gd name="connsiteY0" fmla="*/ 2224305 h 2224304"/>
                  <a:gd name="connsiteX1" fmla="*/ 486918 w 668845"/>
                  <a:gd name="connsiteY1" fmla="*/ 1944365 h 2224304"/>
                  <a:gd name="connsiteX2" fmla="*/ 376809 w 668845"/>
                  <a:gd name="connsiteY2" fmla="*/ 1659663 h 2224304"/>
                  <a:gd name="connsiteX3" fmla="*/ 319373 w 668845"/>
                  <a:gd name="connsiteY3" fmla="*/ 1425157 h 2224304"/>
                  <a:gd name="connsiteX4" fmla="*/ 264319 w 668845"/>
                  <a:gd name="connsiteY4" fmla="*/ 1130834 h 2224304"/>
                  <a:gd name="connsiteX5" fmla="*/ 278702 w 668845"/>
                  <a:gd name="connsiteY5" fmla="*/ 882041 h 2224304"/>
                  <a:gd name="connsiteX6" fmla="*/ 302609 w 668845"/>
                  <a:gd name="connsiteY6" fmla="*/ 736118 h 2224304"/>
                  <a:gd name="connsiteX7" fmla="*/ 360045 w 668845"/>
                  <a:gd name="connsiteY7" fmla="*/ 444177 h 2224304"/>
                  <a:gd name="connsiteX8" fmla="*/ 386334 w 668845"/>
                  <a:gd name="connsiteY8" fmla="*/ 233675 h 2224304"/>
                  <a:gd name="connsiteX9" fmla="*/ 0 w 668845"/>
                  <a:gd name="connsiteY9" fmla="*/ 56795 h 22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845" h="2224304">
                    <a:moveTo>
                      <a:pt x="668846" y="2224305"/>
                    </a:moveTo>
                    <a:cubicBezTo>
                      <a:pt x="599218" y="2137151"/>
                      <a:pt x="537210" y="2043996"/>
                      <a:pt x="486918" y="1944365"/>
                    </a:cubicBezTo>
                    <a:cubicBezTo>
                      <a:pt x="441008" y="1853306"/>
                      <a:pt x="404717" y="1757770"/>
                      <a:pt x="376809" y="1659663"/>
                    </a:cubicBezTo>
                    <a:cubicBezTo>
                      <a:pt x="354806" y="1582224"/>
                      <a:pt x="337757" y="1503548"/>
                      <a:pt x="319373" y="1425157"/>
                    </a:cubicBezTo>
                    <a:cubicBezTo>
                      <a:pt x="296418" y="1327811"/>
                      <a:pt x="270510" y="1230657"/>
                      <a:pt x="264319" y="1130834"/>
                    </a:cubicBezTo>
                    <a:cubicBezTo>
                      <a:pt x="259080" y="1047681"/>
                      <a:pt x="266891" y="964528"/>
                      <a:pt x="278702" y="882041"/>
                    </a:cubicBezTo>
                    <a:cubicBezTo>
                      <a:pt x="285655" y="833274"/>
                      <a:pt x="293751" y="784601"/>
                      <a:pt x="302609" y="736118"/>
                    </a:cubicBezTo>
                    <a:cubicBezTo>
                      <a:pt x="320516" y="638582"/>
                      <a:pt x="339471" y="541237"/>
                      <a:pt x="360045" y="444177"/>
                    </a:cubicBezTo>
                    <a:cubicBezTo>
                      <a:pt x="374809" y="374549"/>
                      <a:pt x="389763" y="304541"/>
                      <a:pt x="386334" y="233675"/>
                    </a:cubicBezTo>
                    <a:cubicBezTo>
                      <a:pt x="383191" y="168809"/>
                      <a:pt x="391287" y="-120751"/>
                      <a:pt x="0" y="56795"/>
                    </a:cubicBezTo>
                  </a:path>
                </a:pathLst>
              </a:custGeom>
              <a:noFill/>
              <a:ln w="9525" cap="rnd">
                <a:solidFill>
                  <a:schemeClr val="bg2">
                    <a:alpha val="25000"/>
                  </a:schemeClr>
                </a:solidFill>
                <a:prstDash val="lgDash"/>
                <a:round/>
              </a:ln>
            </p:spPr>
            <p:txBody>
              <a:bodyPr rtlCol="0" anchor="ctr"/>
              <a:lstStyle/>
              <a:p>
                <a:endParaRPr lang="en-US"/>
              </a:p>
            </p:txBody>
          </p:sp>
        </p:grpSp>
        <p:sp>
          <p:nvSpPr>
            <p:cNvPr id="32" name="Freeform: Shape 31">
              <a:extLst>
                <a:ext uri="{FF2B5EF4-FFF2-40B4-BE49-F238E27FC236}">
                  <a16:creationId xmlns:a16="http://schemas.microsoft.com/office/drawing/2014/main" id="{54E6BA76-9515-415F-BAC9-76958DA6E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39145" y="4663452"/>
              <a:ext cx="1103852" cy="657879"/>
            </a:xfrm>
            <a:custGeom>
              <a:avLst/>
              <a:gdLst>
                <a:gd name="connsiteX0" fmla="*/ 1103852 w 1103852"/>
                <a:gd name="connsiteY0" fmla="*/ 657879 h 657879"/>
                <a:gd name="connsiteX1" fmla="*/ 883063 w 1103852"/>
                <a:gd name="connsiteY1" fmla="*/ 177724 h 657879"/>
                <a:gd name="connsiteX2" fmla="*/ 678085 w 1103852"/>
                <a:gd name="connsiteY2" fmla="*/ 17132 h 657879"/>
                <a:gd name="connsiteX3" fmla="*/ 461962 w 1103852"/>
                <a:gd name="connsiteY3" fmla="*/ 17132 h 657879"/>
                <a:gd name="connsiteX4" fmla="*/ 136398 w 1103852"/>
                <a:gd name="connsiteY4" fmla="*/ 267735 h 657879"/>
                <a:gd name="connsiteX5" fmla="*/ 0 w 1103852"/>
                <a:gd name="connsiteY5" fmla="*/ 650830 h 65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852" h="657879">
                  <a:moveTo>
                    <a:pt x="1103852" y="657879"/>
                  </a:moveTo>
                  <a:cubicBezTo>
                    <a:pt x="1071563" y="576250"/>
                    <a:pt x="937546" y="246494"/>
                    <a:pt x="883063" y="177724"/>
                  </a:cubicBezTo>
                  <a:cubicBezTo>
                    <a:pt x="828104" y="108382"/>
                    <a:pt x="761238" y="46279"/>
                    <a:pt x="678085" y="17132"/>
                  </a:cubicBezTo>
                  <a:cubicBezTo>
                    <a:pt x="608171" y="-7347"/>
                    <a:pt x="533210" y="-4013"/>
                    <a:pt x="461962" y="17132"/>
                  </a:cubicBezTo>
                  <a:cubicBezTo>
                    <a:pt x="326898" y="57137"/>
                    <a:pt x="214027" y="150101"/>
                    <a:pt x="136398" y="267735"/>
                  </a:cubicBezTo>
                  <a:cubicBezTo>
                    <a:pt x="86773" y="343078"/>
                    <a:pt x="16764" y="562153"/>
                    <a:pt x="0" y="650830"/>
                  </a:cubicBezTo>
                </a:path>
              </a:pathLst>
            </a:custGeom>
            <a:noFill/>
            <a:ln w="9525" cap="rnd">
              <a:solidFill>
                <a:schemeClr val="bg2">
                  <a:alpha val="2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4C120B3D-CF1C-49AE-B5B4-6BF589737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521047"/>
              <a:ext cx="1271168" cy="2861881"/>
            </a:xfrm>
            <a:custGeom>
              <a:avLst/>
              <a:gdLst>
                <a:gd name="connsiteX0" fmla="*/ 0 w 1271168"/>
                <a:gd name="connsiteY0" fmla="*/ 2861882 h 2861881"/>
                <a:gd name="connsiteX1" fmla="*/ 115157 w 1271168"/>
                <a:gd name="connsiteY1" fmla="*/ 2685002 h 2861881"/>
                <a:gd name="connsiteX2" fmla="*/ 277178 w 1271168"/>
                <a:gd name="connsiteY2" fmla="*/ 2461070 h 2861881"/>
                <a:gd name="connsiteX3" fmla="*/ 421958 w 1271168"/>
                <a:gd name="connsiteY3" fmla="*/ 2209514 h 2861881"/>
                <a:gd name="connsiteX4" fmla="*/ 690848 w 1271168"/>
                <a:gd name="connsiteY4" fmla="*/ 1751267 h 2861881"/>
                <a:gd name="connsiteX5" fmla="*/ 830580 w 1271168"/>
                <a:gd name="connsiteY5" fmla="*/ 1451039 h 2861881"/>
                <a:gd name="connsiteX6" fmla="*/ 917067 w 1271168"/>
                <a:gd name="connsiteY6" fmla="*/ 1276541 h 2861881"/>
                <a:gd name="connsiteX7" fmla="*/ 1114901 w 1271168"/>
                <a:gd name="connsiteY7" fmla="*/ 965835 h 2861881"/>
                <a:gd name="connsiteX8" fmla="*/ 1204627 w 1271168"/>
                <a:gd name="connsiteY8" fmla="*/ 819626 h 2861881"/>
                <a:gd name="connsiteX9" fmla="*/ 1271111 w 1271168"/>
                <a:gd name="connsiteY9" fmla="*/ 585311 h 2861881"/>
                <a:gd name="connsiteX10" fmla="*/ 1128141 w 1271168"/>
                <a:gd name="connsiteY10" fmla="*/ 292894 h 2861881"/>
                <a:gd name="connsiteX11" fmla="*/ 882110 w 1271168"/>
                <a:gd name="connsiteY11" fmla="*/ 135065 h 2861881"/>
                <a:gd name="connsiteX12" fmla="*/ 574929 w 1271168"/>
                <a:gd name="connsiteY12" fmla="*/ 0 h 28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168" h="2861881">
                  <a:moveTo>
                    <a:pt x="0" y="2861882"/>
                  </a:moveTo>
                  <a:cubicBezTo>
                    <a:pt x="0" y="2861882"/>
                    <a:pt x="67151" y="2751201"/>
                    <a:pt x="115157" y="2685002"/>
                  </a:cubicBezTo>
                  <a:cubicBezTo>
                    <a:pt x="169259" y="2610326"/>
                    <a:pt x="226981" y="2538317"/>
                    <a:pt x="277178" y="2461070"/>
                  </a:cubicBezTo>
                  <a:cubicBezTo>
                    <a:pt x="329946" y="2379917"/>
                    <a:pt x="374142" y="2293715"/>
                    <a:pt x="421958" y="2209514"/>
                  </a:cubicBezTo>
                  <a:cubicBezTo>
                    <a:pt x="509492" y="2055495"/>
                    <a:pt x="609695" y="1908715"/>
                    <a:pt x="690848" y="1751267"/>
                  </a:cubicBezTo>
                  <a:cubicBezTo>
                    <a:pt x="741426" y="1653159"/>
                    <a:pt x="784670" y="1551432"/>
                    <a:pt x="830580" y="1451039"/>
                  </a:cubicBezTo>
                  <a:cubicBezTo>
                    <a:pt x="857631" y="1391984"/>
                    <a:pt x="885635" y="1333405"/>
                    <a:pt x="917067" y="1276541"/>
                  </a:cubicBezTo>
                  <a:cubicBezTo>
                    <a:pt x="976408" y="1169003"/>
                    <a:pt x="1046417" y="1067848"/>
                    <a:pt x="1114901" y="965835"/>
                  </a:cubicBezTo>
                  <a:cubicBezTo>
                    <a:pt x="1146810" y="918305"/>
                    <a:pt x="1177671" y="870109"/>
                    <a:pt x="1204627" y="819626"/>
                  </a:cubicBezTo>
                  <a:cubicBezTo>
                    <a:pt x="1243679" y="746665"/>
                    <a:pt x="1272635" y="667703"/>
                    <a:pt x="1271111" y="585311"/>
                  </a:cubicBezTo>
                  <a:cubicBezTo>
                    <a:pt x="1269111" y="473012"/>
                    <a:pt x="1209485" y="371284"/>
                    <a:pt x="1128141" y="292894"/>
                  </a:cubicBezTo>
                  <a:cubicBezTo>
                    <a:pt x="1057561" y="224790"/>
                    <a:pt x="971836" y="175260"/>
                    <a:pt x="882110" y="135065"/>
                  </a:cubicBezTo>
                  <a:cubicBezTo>
                    <a:pt x="779907" y="89249"/>
                    <a:pt x="672560" y="54673"/>
                    <a:pt x="574929" y="0"/>
                  </a:cubicBezTo>
                </a:path>
              </a:pathLst>
            </a:custGeom>
            <a:noFill/>
            <a:ln w="9525" cap="rnd">
              <a:solidFill>
                <a:schemeClr val="bg2">
                  <a:alpha val="2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5F7B6392-DF04-4EF6-A433-4A7A757D6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536477"/>
              <a:ext cx="919096" cy="2636139"/>
            </a:xfrm>
            <a:custGeom>
              <a:avLst/>
              <a:gdLst>
                <a:gd name="connsiteX0" fmla="*/ 0 w 919096"/>
                <a:gd name="connsiteY0" fmla="*/ 2636139 h 2636139"/>
                <a:gd name="connsiteX1" fmla="*/ 274415 w 919096"/>
                <a:gd name="connsiteY1" fmla="*/ 2218277 h 2636139"/>
                <a:gd name="connsiteX2" fmla="*/ 607981 w 919096"/>
                <a:gd name="connsiteY2" fmla="*/ 1655921 h 2636139"/>
                <a:gd name="connsiteX3" fmla="*/ 792290 w 919096"/>
                <a:gd name="connsiteY3" fmla="*/ 1163003 h 2636139"/>
                <a:gd name="connsiteX4" fmla="*/ 914400 w 919096"/>
                <a:gd name="connsiteY4" fmla="*/ 808863 h 2636139"/>
                <a:gd name="connsiteX5" fmla="*/ 847344 w 919096"/>
                <a:gd name="connsiteY5" fmla="*/ 516922 h 2636139"/>
                <a:gd name="connsiteX6" fmla="*/ 610362 w 919096"/>
                <a:gd name="connsiteY6" fmla="*/ 366141 h 2636139"/>
                <a:gd name="connsiteX7" fmla="*/ 361379 w 919096"/>
                <a:gd name="connsiteY7" fmla="*/ 222599 h 2636139"/>
                <a:gd name="connsiteX8" fmla="*/ 67056 w 919096"/>
                <a:gd name="connsiteY8" fmla="*/ 0 h 263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96" h="2636139">
                  <a:moveTo>
                    <a:pt x="0" y="2636139"/>
                  </a:moveTo>
                  <a:cubicBezTo>
                    <a:pt x="0" y="2636139"/>
                    <a:pt x="162020" y="2392394"/>
                    <a:pt x="274415" y="2218277"/>
                  </a:cubicBezTo>
                  <a:cubicBezTo>
                    <a:pt x="392906" y="2034730"/>
                    <a:pt x="518732" y="1854994"/>
                    <a:pt x="607981" y="1655921"/>
                  </a:cubicBezTo>
                  <a:cubicBezTo>
                    <a:pt x="679799" y="1495806"/>
                    <a:pt x="726091" y="1325594"/>
                    <a:pt x="792290" y="1163003"/>
                  </a:cubicBezTo>
                  <a:cubicBezTo>
                    <a:pt x="839724" y="1046607"/>
                    <a:pt x="897922" y="933164"/>
                    <a:pt x="914400" y="808863"/>
                  </a:cubicBezTo>
                  <a:cubicBezTo>
                    <a:pt x="928116" y="705326"/>
                    <a:pt x="913543" y="596932"/>
                    <a:pt x="847344" y="516922"/>
                  </a:cubicBezTo>
                  <a:cubicBezTo>
                    <a:pt x="786956" y="444056"/>
                    <a:pt x="696087" y="407956"/>
                    <a:pt x="610362" y="366141"/>
                  </a:cubicBezTo>
                  <a:cubicBezTo>
                    <a:pt x="524161" y="324136"/>
                    <a:pt x="442722" y="273272"/>
                    <a:pt x="361379" y="222599"/>
                  </a:cubicBezTo>
                  <a:cubicBezTo>
                    <a:pt x="245459" y="150400"/>
                    <a:pt x="126968" y="121348"/>
                    <a:pt x="67056" y="0"/>
                  </a:cubicBezTo>
                </a:path>
              </a:pathLst>
            </a:custGeom>
            <a:noFill/>
            <a:ln w="9525" cap="rnd">
              <a:solidFill>
                <a:schemeClr val="bg2">
                  <a:alpha val="2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CFB987BC-4338-4C63-8DB9-5CB9DC489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717738"/>
              <a:ext cx="625711" cy="2292381"/>
            </a:xfrm>
            <a:custGeom>
              <a:avLst/>
              <a:gdLst>
                <a:gd name="connsiteX0" fmla="*/ 0 w 625711"/>
                <a:gd name="connsiteY0" fmla="*/ 2292382 h 2292381"/>
                <a:gd name="connsiteX1" fmla="*/ 181070 w 625711"/>
                <a:gd name="connsiteY1" fmla="*/ 2019967 h 2292381"/>
                <a:gd name="connsiteX2" fmla="*/ 385000 w 625711"/>
                <a:gd name="connsiteY2" fmla="*/ 1640967 h 2292381"/>
                <a:gd name="connsiteX3" fmla="*/ 514255 w 625711"/>
                <a:gd name="connsiteY3" fmla="*/ 1376839 h 2292381"/>
                <a:gd name="connsiteX4" fmla="*/ 606171 w 625711"/>
                <a:gd name="connsiteY4" fmla="*/ 1015079 h 2292381"/>
                <a:gd name="connsiteX5" fmla="*/ 606171 w 625711"/>
                <a:gd name="connsiteY5" fmla="*/ 673418 h 2292381"/>
                <a:gd name="connsiteX6" fmla="*/ 485489 w 625711"/>
                <a:gd name="connsiteY6" fmla="*/ 475297 h 2292381"/>
                <a:gd name="connsiteX7" fmla="*/ 313182 w 625711"/>
                <a:gd name="connsiteY7" fmla="*/ 328898 h 2292381"/>
                <a:gd name="connsiteX8" fmla="*/ 173831 w 625711"/>
                <a:gd name="connsiteY8" fmla="*/ 189643 h 2292381"/>
                <a:gd name="connsiteX9" fmla="*/ 0 w 625711"/>
                <a:gd name="connsiteY9" fmla="*/ 0 h 229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711" h="2292381">
                  <a:moveTo>
                    <a:pt x="0" y="2292382"/>
                  </a:moveTo>
                  <a:cubicBezTo>
                    <a:pt x="0" y="2292382"/>
                    <a:pt x="110776" y="2140363"/>
                    <a:pt x="181070" y="2019967"/>
                  </a:cubicBezTo>
                  <a:cubicBezTo>
                    <a:pt x="253460" y="1896047"/>
                    <a:pt x="318325" y="1768031"/>
                    <a:pt x="385000" y="1640967"/>
                  </a:cubicBezTo>
                  <a:cubicBezTo>
                    <a:pt x="430625" y="1554099"/>
                    <a:pt x="478536" y="1468184"/>
                    <a:pt x="514255" y="1376839"/>
                  </a:cubicBezTo>
                  <a:cubicBezTo>
                    <a:pt x="559689" y="1260634"/>
                    <a:pt x="585788" y="1138333"/>
                    <a:pt x="606171" y="1015079"/>
                  </a:cubicBezTo>
                  <a:cubicBezTo>
                    <a:pt x="625031" y="900779"/>
                    <a:pt x="638556" y="784003"/>
                    <a:pt x="606171" y="673418"/>
                  </a:cubicBezTo>
                  <a:cubicBezTo>
                    <a:pt x="584168" y="598075"/>
                    <a:pt x="540258" y="531590"/>
                    <a:pt x="485489" y="475297"/>
                  </a:cubicBezTo>
                  <a:cubicBezTo>
                    <a:pt x="432911" y="421195"/>
                    <a:pt x="369475" y="379095"/>
                    <a:pt x="313182" y="328898"/>
                  </a:cubicBezTo>
                  <a:cubicBezTo>
                    <a:pt x="264128" y="285179"/>
                    <a:pt x="219361" y="237077"/>
                    <a:pt x="173831" y="189643"/>
                  </a:cubicBezTo>
                  <a:cubicBezTo>
                    <a:pt x="109347" y="122111"/>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F0B5029E-655F-4CB5-BCA2-B62400CE7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951196"/>
              <a:ext cx="421548" cy="1865756"/>
            </a:xfrm>
            <a:custGeom>
              <a:avLst/>
              <a:gdLst>
                <a:gd name="connsiteX0" fmla="*/ 0 w 421548"/>
                <a:gd name="connsiteY0" fmla="*/ 0 h 1865756"/>
                <a:gd name="connsiteX1" fmla="*/ 258699 w 421548"/>
                <a:gd name="connsiteY1" fmla="*/ 330803 h 1865756"/>
                <a:gd name="connsiteX2" fmla="*/ 408051 w 421548"/>
                <a:gd name="connsiteY2" fmla="*/ 617887 h 1865756"/>
                <a:gd name="connsiteX3" fmla="*/ 408051 w 421548"/>
                <a:gd name="connsiteY3" fmla="*/ 910781 h 1865756"/>
                <a:gd name="connsiteX4" fmla="*/ 336233 w 421548"/>
                <a:gd name="connsiteY4" fmla="*/ 1269683 h 1865756"/>
                <a:gd name="connsiteX5" fmla="*/ 186881 w 421548"/>
                <a:gd name="connsiteY5" fmla="*/ 1582674 h 1865756"/>
                <a:gd name="connsiteX6" fmla="*/ 0 w 421548"/>
                <a:gd name="connsiteY6" fmla="*/ 1865757 h 18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48" h="1865756">
                  <a:moveTo>
                    <a:pt x="0" y="0"/>
                  </a:moveTo>
                  <a:cubicBezTo>
                    <a:pt x="0" y="0"/>
                    <a:pt x="155734" y="188309"/>
                    <a:pt x="258699" y="330803"/>
                  </a:cubicBezTo>
                  <a:cubicBezTo>
                    <a:pt x="322517" y="419100"/>
                    <a:pt x="383096" y="512255"/>
                    <a:pt x="408051" y="617887"/>
                  </a:cubicBezTo>
                  <a:cubicBezTo>
                    <a:pt x="430625" y="713613"/>
                    <a:pt x="420815" y="812768"/>
                    <a:pt x="408051" y="910781"/>
                  </a:cubicBezTo>
                  <a:cubicBezTo>
                    <a:pt x="392240" y="1032129"/>
                    <a:pt x="376142" y="1154049"/>
                    <a:pt x="336233" y="1269683"/>
                  </a:cubicBezTo>
                  <a:cubicBezTo>
                    <a:pt x="298418" y="1379125"/>
                    <a:pt x="246412" y="1483138"/>
                    <a:pt x="186881" y="1582674"/>
                  </a:cubicBezTo>
                  <a:cubicBezTo>
                    <a:pt x="122777" y="1689640"/>
                    <a:pt x="0" y="1865757"/>
                    <a:pt x="0" y="1865757"/>
                  </a:cubicBezTo>
                </a:path>
              </a:pathLst>
            </a:custGeom>
            <a:noFill/>
            <a:ln w="9525" cap="rnd">
              <a:solidFill>
                <a:schemeClr val="bg2">
                  <a:alpha val="25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966F436B-D502-4927-A05D-0691A99F65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2201418"/>
              <a:ext cx="286935" cy="1358264"/>
            </a:xfrm>
            <a:custGeom>
              <a:avLst/>
              <a:gdLst>
                <a:gd name="connsiteX0" fmla="*/ 11621 w 286935"/>
                <a:gd name="connsiteY0" fmla="*/ 1358265 h 1358264"/>
                <a:gd name="connsiteX1" fmla="*/ 163830 w 286935"/>
                <a:gd name="connsiteY1" fmla="*/ 1157287 h 1358264"/>
                <a:gd name="connsiteX2" fmla="*/ 258604 w 286935"/>
                <a:gd name="connsiteY2" fmla="*/ 858679 h 1358264"/>
                <a:gd name="connsiteX3" fmla="*/ 284417 w 286935"/>
                <a:gd name="connsiteY3" fmla="*/ 577310 h 1358264"/>
                <a:gd name="connsiteX4" fmla="*/ 215456 w 286935"/>
                <a:gd name="connsiteY4" fmla="*/ 330422 h 1358264"/>
                <a:gd name="connsiteX5" fmla="*/ 0 w 286935"/>
                <a:gd name="connsiteY5" fmla="*/ 0 h 135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935" h="1358264">
                  <a:moveTo>
                    <a:pt x="11621" y="1358265"/>
                  </a:moveTo>
                  <a:cubicBezTo>
                    <a:pt x="11621" y="1358265"/>
                    <a:pt x="104299" y="1269016"/>
                    <a:pt x="163830" y="1157287"/>
                  </a:cubicBezTo>
                  <a:cubicBezTo>
                    <a:pt x="213074" y="1064800"/>
                    <a:pt x="237458" y="961453"/>
                    <a:pt x="258604" y="858679"/>
                  </a:cubicBezTo>
                  <a:cubicBezTo>
                    <a:pt x="277749" y="765905"/>
                    <a:pt x="293180" y="671512"/>
                    <a:pt x="284417" y="577310"/>
                  </a:cubicBezTo>
                  <a:cubicBezTo>
                    <a:pt x="276511" y="491680"/>
                    <a:pt x="250412" y="409099"/>
                    <a:pt x="215456" y="330422"/>
                  </a:cubicBezTo>
                  <a:cubicBezTo>
                    <a:pt x="153353" y="190405"/>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38" name="Freeform: Shape 37">
              <a:extLst>
                <a:ext uri="{FF2B5EF4-FFF2-40B4-BE49-F238E27FC236}">
                  <a16:creationId xmlns:a16="http://schemas.microsoft.com/office/drawing/2014/main" id="{63D19BC0-342A-4662-8B01-078F5BC25F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2482500"/>
              <a:ext cx="167300" cy="890873"/>
            </a:xfrm>
            <a:custGeom>
              <a:avLst/>
              <a:gdLst>
                <a:gd name="connsiteX0" fmla="*/ 0 w 167300"/>
                <a:gd name="connsiteY0" fmla="*/ 0 h 890873"/>
                <a:gd name="connsiteX1" fmla="*/ 143732 w 167300"/>
                <a:gd name="connsiteY1" fmla="*/ 233077 h 890873"/>
                <a:gd name="connsiteX2" fmla="*/ 160973 w 167300"/>
                <a:gd name="connsiteY2" fmla="*/ 482822 h 890873"/>
                <a:gd name="connsiteX3" fmla="*/ 0 w 167300"/>
                <a:gd name="connsiteY3" fmla="*/ 890873 h 890873"/>
              </a:gdLst>
              <a:ahLst/>
              <a:cxnLst>
                <a:cxn ang="0">
                  <a:pos x="connsiteX0" y="connsiteY0"/>
                </a:cxn>
                <a:cxn ang="0">
                  <a:pos x="connsiteX1" y="connsiteY1"/>
                </a:cxn>
                <a:cxn ang="0">
                  <a:pos x="connsiteX2" y="connsiteY2"/>
                </a:cxn>
                <a:cxn ang="0">
                  <a:pos x="connsiteX3" y="connsiteY3"/>
                </a:cxn>
              </a:cxnLst>
              <a:rect l="l" t="t" r="r" b="b"/>
              <a:pathLst>
                <a:path w="167300" h="890873">
                  <a:moveTo>
                    <a:pt x="0" y="0"/>
                  </a:moveTo>
                  <a:cubicBezTo>
                    <a:pt x="0" y="0"/>
                    <a:pt x="110585" y="127254"/>
                    <a:pt x="143732" y="233077"/>
                  </a:cubicBezTo>
                  <a:cubicBezTo>
                    <a:pt x="168974" y="313563"/>
                    <a:pt x="172593" y="399098"/>
                    <a:pt x="160973" y="482822"/>
                  </a:cubicBezTo>
                  <a:cubicBezTo>
                    <a:pt x="136970" y="655892"/>
                    <a:pt x="0" y="890873"/>
                    <a:pt x="0" y="890873"/>
                  </a:cubicBezTo>
                </a:path>
              </a:pathLst>
            </a:custGeom>
            <a:noFill/>
            <a:ln w="9525" cap="rnd">
              <a:solidFill>
                <a:schemeClr val="bg2">
                  <a:alpha val="25000"/>
                </a:schemeClr>
              </a:solidFill>
              <a:prstDash val="lgDash"/>
              <a:round/>
            </a:ln>
          </p:spPr>
          <p:txBody>
            <a:bodyPr rtlCol="0" anchor="ctr"/>
            <a:lstStyle/>
            <a:p>
              <a:endParaRPr lang="en-US"/>
            </a:p>
          </p:txBody>
        </p:sp>
        <p:sp>
          <p:nvSpPr>
            <p:cNvPr id="39" name="Freeform: Shape 38">
              <a:extLst>
                <a:ext uri="{FF2B5EF4-FFF2-40B4-BE49-F238E27FC236}">
                  <a16:creationId xmlns:a16="http://schemas.microsoft.com/office/drawing/2014/main" id="{DF32521F-B67B-4D14-BB6E-0DD27E1C70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49272" y="1514475"/>
              <a:ext cx="3076098" cy="1677721"/>
            </a:xfrm>
            <a:custGeom>
              <a:avLst/>
              <a:gdLst>
                <a:gd name="connsiteX0" fmla="*/ 3076099 w 3076098"/>
                <a:gd name="connsiteY0" fmla="*/ 12287 h 1677721"/>
                <a:gd name="connsiteX1" fmla="*/ 3054287 w 3076098"/>
                <a:gd name="connsiteY1" fmla="*/ 609029 h 1677721"/>
                <a:gd name="connsiteX2" fmla="*/ 3054287 w 3076098"/>
                <a:gd name="connsiteY2" fmla="*/ 824770 h 1677721"/>
                <a:gd name="connsiteX3" fmla="*/ 3002375 w 3076098"/>
                <a:gd name="connsiteY3" fmla="*/ 1158240 h 1677721"/>
                <a:gd name="connsiteX4" fmla="*/ 2945797 w 3076098"/>
                <a:gd name="connsiteY4" fmla="*/ 1277112 h 1677721"/>
                <a:gd name="connsiteX5" fmla="*/ 2706815 w 3076098"/>
                <a:gd name="connsiteY5" fmla="*/ 1492853 h 1677721"/>
                <a:gd name="connsiteX6" fmla="*/ 2451735 w 3076098"/>
                <a:gd name="connsiteY6" fmla="*/ 1618583 h 1677721"/>
                <a:gd name="connsiteX7" fmla="*/ 2128457 w 3076098"/>
                <a:gd name="connsiteY7" fmla="*/ 1677448 h 1677721"/>
                <a:gd name="connsiteX8" fmla="*/ 1672495 w 3076098"/>
                <a:gd name="connsiteY8" fmla="*/ 1505522 h 1677721"/>
                <a:gd name="connsiteX9" fmla="*/ 1445038 w 3076098"/>
                <a:gd name="connsiteY9" fmla="*/ 1230916 h 1677721"/>
                <a:gd name="connsiteX10" fmla="*/ 1381506 w 3076098"/>
                <a:gd name="connsiteY10" fmla="*/ 1044035 h 1677721"/>
                <a:gd name="connsiteX11" fmla="*/ 1260253 w 3076098"/>
                <a:gd name="connsiteY11" fmla="*/ 837533 h 1677721"/>
                <a:gd name="connsiteX12" fmla="*/ 1108520 w 3076098"/>
                <a:gd name="connsiteY12" fmla="*/ 772954 h 1677721"/>
                <a:gd name="connsiteX13" fmla="*/ 955358 w 3076098"/>
                <a:gd name="connsiteY13" fmla="*/ 751427 h 1677721"/>
                <a:gd name="connsiteX14" fmla="*/ 763810 w 3076098"/>
                <a:gd name="connsiteY14" fmla="*/ 764762 h 1677721"/>
                <a:gd name="connsiteX15" fmla="*/ 651224 w 3076098"/>
                <a:gd name="connsiteY15" fmla="*/ 728186 h 1677721"/>
                <a:gd name="connsiteX16" fmla="*/ 510730 w 3076098"/>
                <a:gd name="connsiteY16" fmla="*/ 587788 h 1677721"/>
                <a:gd name="connsiteX17" fmla="*/ 323183 w 3076098"/>
                <a:gd name="connsiteY17" fmla="*/ 353187 h 1677721"/>
                <a:gd name="connsiteX18" fmla="*/ 0 w 3076098"/>
                <a:gd name="connsiteY18" fmla="*/ 0 h 167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6098" h="1677721">
                  <a:moveTo>
                    <a:pt x="3076099" y="12287"/>
                  </a:moveTo>
                  <a:cubicBezTo>
                    <a:pt x="3069336" y="183071"/>
                    <a:pt x="3053525" y="438150"/>
                    <a:pt x="3054287" y="609029"/>
                  </a:cubicBezTo>
                  <a:cubicBezTo>
                    <a:pt x="3054572" y="680942"/>
                    <a:pt x="3056477" y="752856"/>
                    <a:pt x="3054287" y="824770"/>
                  </a:cubicBezTo>
                  <a:cubicBezTo>
                    <a:pt x="3050858" y="937832"/>
                    <a:pt x="3038285" y="1051084"/>
                    <a:pt x="3002375" y="1158240"/>
                  </a:cubicBezTo>
                  <a:cubicBezTo>
                    <a:pt x="2988374" y="1200055"/>
                    <a:pt x="2969895" y="1240155"/>
                    <a:pt x="2945797" y="1277112"/>
                  </a:cubicBezTo>
                  <a:cubicBezTo>
                    <a:pt x="2886742" y="1367885"/>
                    <a:pt x="2798636" y="1434846"/>
                    <a:pt x="2706815" y="1492853"/>
                  </a:cubicBezTo>
                  <a:cubicBezTo>
                    <a:pt x="2626424" y="1543717"/>
                    <a:pt x="2541080" y="1586103"/>
                    <a:pt x="2451735" y="1618583"/>
                  </a:cubicBezTo>
                  <a:cubicBezTo>
                    <a:pt x="2347817" y="1656398"/>
                    <a:pt x="2238851" y="1680591"/>
                    <a:pt x="2128457" y="1677448"/>
                  </a:cubicBezTo>
                  <a:cubicBezTo>
                    <a:pt x="1962436" y="1672781"/>
                    <a:pt x="1804702" y="1606677"/>
                    <a:pt x="1672495" y="1505522"/>
                  </a:cubicBezTo>
                  <a:cubicBezTo>
                    <a:pt x="1576483" y="1432084"/>
                    <a:pt x="1493520" y="1341501"/>
                    <a:pt x="1445038" y="1230916"/>
                  </a:cubicBezTo>
                  <a:cubicBezTo>
                    <a:pt x="1418653" y="1170623"/>
                    <a:pt x="1401794" y="1106710"/>
                    <a:pt x="1381506" y="1044035"/>
                  </a:cubicBezTo>
                  <a:cubicBezTo>
                    <a:pt x="1356360" y="966026"/>
                    <a:pt x="1324261" y="887730"/>
                    <a:pt x="1260253" y="837533"/>
                  </a:cubicBezTo>
                  <a:cubicBezTo>
                    <a:pt x="1216628" y="803243"/>
                    <a:pt x="1162717" y="786194"/>
                    <a:pt x="1108520" y="772954"/>
                  </a:cubicBezTo>
                  <a:cubicBezTo>
                    <a:pt x="1058228" y="760667"/>
                    <a:pt x="1007078" y="750570"/>
                    <a:pt x="955358" y="751427"/>
                  </a:cubicBezTo>
                  <a:cubicBezTo>
                    <a:pt x="891064" y="752475"/>
                    <a:pt x="827818" y="770001"/>
                    <a:pt x="763810" y="764762"/>
                  </a:cubicBezTo>
                  <a:cubicBezTo>
                    <a:pt x="723995" y="761524"/>
                    <a:pt x="685514" y="748760"/>
                    <a:pt x="651224" y="728186"/>
                  </a:cubicBezTo>
                  <a:cubicBezTo>
                    <a:pt x="594074" y="693896"/>
                    <a:pt x="552545" y="639985"/>
                    <a:pt x="510730" y="587788"/>
                  </a:cubicBezTo>
                  <a:cubicBezTo>
                    <a:pt x="448151" y="509683"/>
                    <a:pt x="384524" y="432245"/>
                    <a:pt x="323183" y="353187"/>
                  </a:cubicBezTo>
                  <a:cubicBezTo>
                    <a:pt x="246221" y="253937"/>
                    <a:pt x="94202" y="82868"/>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40" name="Freeform: Shape 39">
              <a:extLst>
                <a:ext uri="{FF2B5EF4-FFF2-40B4-BE49-F238E27FC236}">
                  <a16:creationId xmlns:a16="http://schemas.microsoft.com/office/drawing/2014/main" id="{56F73602-5ACB-4102-894B-D140E71E67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9025" y="1548764"/>
              <a:ext cx="2607257" cy="1468691"/>
            </a:xfrm>
            <a:custGeom>
              <a:avLst/>
              <a:gdLst>
                <a:gd name="connsiteX0" fmla="*/ 2568321 w 2607257"/>
                <a:gd name="connsiteY0" fmla="*/ 18002 h 1468691"/>
                <a:gd name="connsiteX1" fmla="*/ 2590609 w 2607257"/>
                <a:gd name="connsiteY1" fmla="*/ 258509 h 1468691"/>
                <a:gd name="connsiteX2" fmla="*/ 2606802 w 2607257"/>
                <a:gd name="connsiteY2" fmla="*/ 563118 h 1468691"/>
                <a:gd name="connsiteX3" fmla="*/ 2587181 w 2607257"/>
                <a:gd name="connsiteY3" fmla="*/ 910400 h 1468691"/>
                <a:gd name="connsiteX4" fmla="*/ 2568702 w 2607257"/>
                <a:gd name="connsiteY4" fmla="*/ 1001554 h 1468691"/>
                <a:gd name="connsiteX5" fmla="*/ 2407063 w 2607257"/>
                <a:gd name="connsiteY5" fmla="*/ 1262348 h 1468691"/>
                <a:gd name="connsiteX6" fmla="*/ 2211896 w 2607257"/>
                <a:gd name="connsiteY6" fmla="*/ 1390078 h 1468691"/>
                <a:gd name="connsiteX7" fmla="*/ 1936623 w 2607257"/>
                <a:gd name="connsiteY7" fmla="*/ 1466660 h 1468691"/>
                <a:gd name="connsiteX8" fmla="*/ 1749933 w 2607257"/>
                <a:gd name="connsiteY8" fmla="*/ 1447514 h 1468691"/>
                <a:gd name="connsiteX9" fmla="*/ 1594295 w 2607257"/>
                <a:gd name="connsiteY9" fmla="*/ 1351788 h 1468691"/>
                <a:gd name="connsiteX10" fmla="*/ 1512951 w 2607257"/>
                <a:gd name="connsiteY10" fmla="*/ 1227392 h 1468691"/>
                <a:gd name="connsiteX11" fmla="*/ 1500949 w 2607257"/>
                <a:gd name="connsiteY11" fmla="*/ 992886 h 1468691"/>
                <a:gd name="connsiteX12" fmla="*/ 1541621 w 2607257"/>
                <a:gd name="connsiteY12" fmla="*/ 803910 h 1468691"/>
                <a:gd name="connsiteX13" fmla="*/ 1541621 w 2607257"/>
                <a:gd name="connsiteY13" fmla="*/ 665131 h 1468691"/>
                <a:gd name="connsiteX14" fmla="*/ 1429131 w 2607257"/>
                <a:gd name="connsiteY14" fmla="*/ 526352 h 1468691"/>
                <a:gd name="connsiteX15" fmla="*/ 1163383 w 2607257"/>
                <a:gd name="connsiteY15" fmla="*/ 449771 h 1468691"/>
                <a:gd name="connsiteX16" fmla="*/ 811530 w 2607257"/>
                <a:gd name="connsiteY16" fmla="*/ 406718 h 1468691"/>
                <a:gd name="connsiteX17" fmla="*/ 574548 w 2607257"/>
                <a:gd name="connsiteY17" fmla="*/ 354044 h 1468691"/>
                <a:gd name="connsiteX18" fmla="*/ 284893 w 2607257"/>
                <a:gd name="connsiteY18" fmla="*/ 224885 h 1468691"/>
                <a:gd name="connsiteX19" fmla="*/ 0 w 2607257"/>
                <a:gd name="connsiteY19" fmla="*/ 0 h 146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7257" h="1468691">
                  <a:moveTo>
                    <a:pt x="2568321" y="18002"/>
                  </a:moveTo>
                  <a:cubicBezTo>
                    <a:pt x="2574989" y="70009"/>
                    <a:pt x="2587752" y="206121"/>
                    <a:pt x="2590609" y="258509"/>
                  </a:cubicBezTo>
                  <a:cubicBezTo>
                    <a:pt x="2596134" y="360045"/>
                    <a:pt x="2604707" y="461486"/>
                    <a:pt x="2606802" y="563118"/>
                  </a:cubicBezTo>
                  <a:cubicBezTo>
                    <a:pt x="2609088" y="679228"/>
                    <a:pt x="2602802" y="795338"/>
                    <a:pt x="2587181" y="910400"/>
                  </a:cubicBezTo>
                  <a:cubicBezTo>
                    <a:pt x="2582990" y="941165"/>
                    <a:pt x="2577274" y="971645"/>
                    <a:pt x="2568702" y="1001554"/>
                  </a:cubicBezTo>
                  <a:cubicBezTo>
                    <a:pt x="2540222" y="1101471"/>
                    <a:pt x="2482501" y="1190816"/>
                    <a:pt x="2407063" y="1262348"/>
                  </a:cubicBezTo>
                  <a:cubicBezTo>
                    <a:pt x="2350294" y="1316165"/>
                    <a:pt x="2283047" y="1357313"/>
                    <a:pt x="2211896" y="1390078"/>
                  </a:cubicBezTo>
                  <a:cubicBezTo>
                    <a:pt x="2124742" y="1430179"/>
                    <a:pt x="2032159" y="1458754"/>
                    <a:pt x="1936623" y="1466660"/>
                  </a:cubicBezTo>
                  <a:cubicBezTo>
                    <a:pt x="1873567" y="1471898"/>
                    <a:pt x="1809845" y="1467517"/>
                    <a:pt x="1749933" y="1447514"/>
                  </a:cubicBezTo>
                  <a:cubicBezTo>
                    <a:pt x="1691449" y="1428083"/>
                    <a:pt x="1638109" y="1395222"/>
                    <a:pt x="1594295" y="1351788"/>
                  </a:cubicBezTo>
                  <a:cubicBezTo>
                    <a:pt x="1558576" y="1316450"/>
                    <a:pt x="1530001" y="1274540"/>
                    <a:pt x="1512951" y="1227392"/>
                  </a:cubicBezTo>
                  <a:cubicBezTo>
                    <a:pt x="1485900" y="1152811"/>
                    <a:pt x="1487519" y="1071467"/>
                    <a:pt x="1500949" y="992886"/>
                  </a:cubicBezTo>
                  <a:cubicBezTo>
                    <a:pt x="1511808" y="929354"/>
                    <a:pt x="1529810" y="867251"/>
                    <a:pt x="1541621" y="803910"/>
                  </a:cubicBezTo>
                  <a:cubicBezTo>
                    <a:pt x="1550194" y="757714"/>
                    <a:pt x="1554194" y="710279"/>
                    <a:pt x="1541621" y="665131"/>
                  </a:cubicBezTo>
                  <a:cubicBezTo>
                    <a:pt x="1525143" y="605981"/>
                    <a:pt x="1481233" y="559403"/>
                    <a:pt x="1429131" y="526352"/>
                  </a:cubicBezTo>
                  <a:cubicBezTo>
                    <a:pt x="1350455" y="476536"/>
                    <a:pt x="1256157" y="461772"/>
                    <a:pt x="1163383" y="449771"/>
                  </a:cubicBezTo>
                  <a:cubicBezTo>
                    <a:pt x="1046131" y="434626"/>
                    <a:pt x="928306" y="424720"/>
                    <a:pt x="811530" y="406718"/>
                  </a:cubicBezTo>
                  <a:cubicBezTo>
                    <a:pt x="731425" y="394335"/>
                    <a:pt x="652081" y="377571"/>
                    <a:pt x="574548" y="354044"/>
                  </a:cubicBezTo>
                  <a:cubicBezTo>
                    <a:pt x="472916" y="323279"/>
                    <a:pt x="375094" y="280702"/>
                    <a:pt x="284893" y="224885"/>
                  </a:cubicBezTo>
                  <a:cubicBezTo>
                    <a:pt x="181832" y="161068"/>
                    <a:pt x="90868" y="80296"/>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41" name="Freeform: Shape 40">
              <a:extLst>
                <a:ext uri="{FF2B5EF4-FFF2-40B4-BE49-F238E27FC236}">
                  <a16:creationId xmlns:a16="http://schemas.microsoft.com/office/drawing/2014/main" id="{E87FA368-45DC-4276-A257-F67A12B2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50204" y="1524380"/>
              <a:ext cx="2095685" cy="1175182"/>
            </a:xfrm>
            <a:custGeom>
              <a:avLst/>
              <a:gdLst>
                <a:gd name="connsiteX0" fmla="*/ 1950434 w 2095685"/>
                <a:gd name="connsiteY0" fmla="*/ 0 h 1175182"/>
                <a:gd name="connsiteX1" fmla="*/ 2077307 w 2095685"/>
                <a:gd name="connsiteY1" fmla="*/ 479108 h 1175182"/>
                <a:gd name="connsiteX2" fmla="*/ 2089309 w 2095685"/>
                <a:gd name="connsiteY2" fmla="*/ 826008 h 1175182"/>
                <a:gd name="connsiteX3" fmla="*/ 1987582 w 2095685"/>
                <a:gd name="connsiteY3" fmla="*/ 1101185 h 1175182"/>
                <a:gd name="connsiteX4" fmla="*/ 1818037 w 2095685"/>
                <a:gd name="connsiteY4" fmla="*/ 1173004 h 1175182"/>
                <a:gd name="connsiteX5" fmla="*/ 1694402 w 2095685"/>
                <a:gd name="connsiteY5" fmla="*/ 1157097 h 1175182"/>
                <a:gd name="connsiteX6" fmla="*/ 1594676 w 2095685"/>
                <a:gd name="connsiteY6" fmla="*/ 1013555 h 1175182"/>
                <a:gd name="connsiteX7" fmla="*/ 1664494 w 2095685"/>
                <a:gd name="connsiteY7" fmla="*/ 790289 h 1175182"/>
                <a:gd name="connsiteX8" fmla="*/ 1684401 w 2095685"/>
                <a:gd name="connsiteY8" fmla="*/ 527114 h 1175182"/>
                <a:gd name="connsiteX9" fmla="*/ 1550765 w 2095685"/>
                <a:gd name="connsiteY9" fmla="*/ 343662 h 1175182"/>
                <a:gd name="connsiteX10" fmla="*/ 1315402 w 2095685"/>
                <a:gd name="connsiteY10" fmla="*/ 265938 h 1175182"/>
                <a:gd name="connsiteX11" fmla="*/ 876586 w 2095685"/>
                <a:gd name="connsiteY11" fmla="*/ 200120 h 1175182"/>
                <a:gd name="connsiteX12" fmla="*/ 591312 w 2095685"/>
                <a:gd name="connsiteY12" fmla="*/ 186119 h 1175182"/>
                <a:gd name="connsiteX13" fmla="*/ 0 w 2095685"/>
                <a:gd name="connsiteY13" fmla="*/ 16669 h 117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685" h="1175182">
                  <a:moveTo>
                    <a:pt x="1950434" y="0"/>
                  </a:moveTo>
                  <a:cubicBezTo>
                    <a:pt x="1973485" y="77629"/>
                    <a:pt x="2063115" y="399383"/>
                    <a:pt x="2077307" y="479108"/>
                  </a:cubicBezTo>
                  <a:cubicBezTo>
                    <a:pt x="2097786" y="593693"/>
                    <a:pt x="2100167" y="710089"/>
                    <a:pt x="2089309" y="826008"/>
                  </a:cubicBezTo>
                  <a:cubicBezTo>
                    <a:pt x="2079784" y="927545"/>
                    <a:pt x="2061401" y="1032891"/>
                    <a:pt x="1987582" y="1101185"/>
                  </a:cubicBezTo>
                  <a:cubicBezTo>
                    <a:pt x="1941481" y="1143762"/>
                    <a:pt x="1880616" y="1165670"/>
                    <a:pt x="1818037" y="1173004"/>
                  </a:cubicBezTo>
                  <a:cubicBezTo>
                    <a:pt x="1775746" y="1177957"/>
                    <a:pt x="1732693" y="1175195"/>
                    <a:pt x="1694402" y="1157097"/>
                  </a:cubicBezTo>
                  <a:cubicBezTo>
                    <a:pt x="1638110" y="1130427"/>
                    <a:pt x="1600295" y="1075373"/>
                    <a:pt x="1594676" y="1013555"/>
                  </a:cubicBezTo>
                  <a:cubicBezTo>
                    <a:pt x="1587532" y="934879"/>
                    <a:pt x="1635633" y="864870"/>
                    <a:pt x="1664494" y="790289"/>
                  </a:cubicBezTo>
                  <a:cubicBezTo>
                    <a:pt x="1696974" y="706279"/>
                    <a:pt x="1708594" y="613791"/>
                    <a:pt x="1684401" y="527114"/>
                  </a:cubicBezTo>
                  <a:cubicBezTo>
                    <a:pt x="1663351" y="451580"/>
                    <a:pt x="1616488" y="386620"/>
                    <a:pt x="1550765" y="343662"/>
                  </a:cubicBezTo>
                  <a:cubicBezTo>
                    <a:pt x="1480947" y="298133"/>
                    <a:pt x="1397508" y="282131"/>
                    <a:pt x="1315402" y="265938"/>
                  </a:cubicBezTo>
                  <a:cubicBezTo>
                    <a:pt x="1170051" y="237173"/>
                    <a:pt x="1024128" y="212027"/>
                    <a:pt x="876586" y="200120"/>
                  </a:cubicBezTo>
                  <a:cubicBezTo>
                    <a:pt x="781717" y="192500"/>
                    <a:pt x="686276" y="193643"/>
                    <a:pt x="591312" y="186119"/>
                  </a:cubicBezTo>
                  <a:cubicBezTo>
                    <a:pt x="465296" y="176213"/>
                    <a:pt x="160211" y="193453"/>
                    <a:pt x="0" y="16669"/>
                  </a:cubicBezTo>
                </a:path>
              </a:pathLst>
            </a:custGeom>
            <a:noFill/>
            <a:ln w="9525" cap="rnd">
              <a:solidFill>
                <a:schemeClr val="bg2">
                  <a:alpha val="25000"/>
                </a:schemeClr>
              </a:solidFill>
              <a:prstDash val="lgDash"/>
              <a:round/>
            </a:ln>
          </p:spPr>
          <p:txBody>
            <a:bodyPr rtlCol="0" anchor="ctr"/>
            <a:lstStyle/>
            <a:p>
              <a:endParaRPr lang="en-US"/>
            </a:p>
          </p:txBody>
        </p:sp>
      </p:grpSp>
      <p:sp>
        <p:nvSpPr>
          <p:cNvPr id="2" name="Title 1"/>
          <p:cNvSpPr>
            <a:spLocks noGrp="1"/>
          </p:cNvSpPr>
          <p:nvPr>
            <p:ph type="ctrTitle"/>
          </p:nvPr>
        </p:nvSpPr>
        <p:spPr>
          <a:xfrm>
            <a:off x="994404" y="731041"/>
            <a:ext cx="10191942" cy="3173034"/>
          </a:xfrm>
        </p:spPr>
        <p:txBody>
          <a:bodyPr>
            <a:normAutofit/>
          </a:bodyPr>
          <a:lstStyle/>
          <a:p>
            <a:r>
              <a:rPr lang="en-US" sz="6600">
                <a:solidFill>
                  <a:srgbClr val="FFFFFF"/>
                </a:solidFill>
                <a:cs typeface="Calibri Light"/>
              </a:rPr>
              <a:t>Deep dive into Music</a:t>
            </a:r>
            <a:br>
              <a:rPr lang="en-US" sz="6600">
                <a:cs typeface="Calibri Light"/>
              </a:rPr>
            </a:br>
            <a:r>
              <a:rPr lang="en-US" sz="4000" i="1">
                <a:solidFill>
                  <a:srgbClr val="FFFFFF"/>
                </a:solidFill>
                <a:cs typeface="Calibri Light"/>
              </a:rPr>
              <a:t>A recent experience</a:t>
            </a:r>
            <a:endParaRPr lang="en-US">
              <a:solidFill>
                <a:srgbClr val="FFFFFF"/>
              </a:solidFill>
            </a:endParaRPr>
          </a:p>
        </p:txBody>
      </p:sp>
      <p:sp>
        <p:nvSpPr>
          <p:cNvPr id="3" name="Subtitle 2"/>
          <p:cNvSpPr>
            <a:spLocks noGrp="1"/>
          </p:cNvSpPr>
          <p:nvPr>
            <p:ph type="subTitle" idx="1"/>
          </p:nvPr>
        </p:nvSpPr>
        <p:spPr>
          <a:xfrm>
            <a:off x="1524000" y="4069354"/>
            <a:ext cx="9144000" cy="1265285"/>
          </a:xfrm>
        </p:spPr>
        <p:txBody>
          <a:bodyPr vert="horz" lIns="91440" tIns="45720" rIns="91440" bIns="45720" rtlCol="0">
            <a:normAutofit/>
          </a:bodyPr>
          <a:lstStyle/>
          <a:p>
            <a:r>
              <a:rPr lang="en-US" sz="2200">
                <a:solidFill>
                  <a:srgbClr val="FFFFFF"/>
                </a:solidFill>
                <a:cs typeface="Calibri"/>
              </a:rPr>
              <a:t>Steph Coles and Bernadette Twomey</a:t>
            </a:r>
            <a:endParaRPr lang="en-US" sz="2200">
              <a:solidFill>
                <a:srgbClr val="FFFFFF"/>
              </a:solidFill>
            </a:endParaRPr>
          </a:p>
        </p:txBody>
      </p:sp>
      <p:grpSp>
        <p:nvGrpSpPr>
          <p:cNvPr id="48" name="Cross">
            <a:extLst>
              <a:ext uri="{FF2B5EF4-FFF2-40B4-BE49-F238E27FC236}">
                <a16:creationId xmlns:a16="http://schemas.microsoft.com/office/drawing/2014/main" id="{DDB99EF5-8801-40E2-83D3-196FADCBBA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30939" y="3874229"/>
            <a:ext cx="118872" cy="118872"/>
            <a:chOff x="1175347" y="3733800"/>
            <a:chExt cx="118872" cy="118872"/>
          </a:xfrm>
        </p:grpSpPr>
        <p:cxnSp>
          <p:nvCxnSpPr>
            <p:cNvPr id="49" name="Straight Connector 48">
              <a:extLst>
                <a:ext uri="{FF2B5EF4-FFF2-40B4-BE49-F238E27FC236}">
                  <a16:creationId xmlns:a16="http://schemas.microsoft.com/office/drawing/2014/main" id="{50FE3A76-C0EC-41F2-92AD-1A75BA3771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C22AF00A-AACB-4D06-A706-4231FD4EC6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6" name="Top Left">
            <a:extLst>
              <a:ext uri="{FF2B5EF4-FFF2-40B4-BE49-F238E27FC236}">
                <a16:creationId xmlns:a16="http://schemas.microsoft.com/office/drawing/2014/main" id="{9C6A6A21-4C17-4D70-902F-4297639349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7" name="Freeform: Shape 16">
              <a:extLst>
                <a:ext uri="{FF2B5EF4-FFF2-40B4-BE49-F238E27FC236}">
                  <a16:creationId xmlns:a16="http://schemas.microsoft.com/office/drawing/2014/main" id="{9680322C-01BD-4DDE-8667-A1C82E341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sp>
          <p:nvSpPr>
            <p:cNvPr id="18" name="Freeform: Shape 17">
              <a:extLst>
                <a:ext uri="{FF2B5EF4-FFF2-40B4-BE49-F238E27FC236}">
                  <a16:creationId xmlns:a16="http://schemas.microsoft.com/office/drawing/2014/main" id="{00CD4D67-14DF-4C2D-B42C-0532C55AC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4A40E032-134E-4905-9B38-5C5D53B86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25DAE0B8-3872-45CE-8EF9-412CDEC3C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3FDCF74-E06B-4837-A10F-033EE637D6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74BADACF-06C7-4B5D-A714-089786B51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52BFF042-59B9-4F74-8514-96C43FB8B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370FECA2-981E-4045-81E5-F5F6C72DE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a:p>
          </p:txBody>
        </p:sp>
      </p:grpSp>
      <p:sp>
        <p:nvSpPr>
          <p:cNvPr id="2" name="Title 1">
            <a:extLst>
              <a:ext uri="{FF2B5EF4-FFF2-40B4-BE49-F238E27FC236}">
                <a16:creationId xmlns:a16="http://schemas.microsoft.com/office/drawing/2014/main" id="{D3CF8CD5-9C24-9296-178D-F834614E9957}"/>
              </a:ext>
            </a:extLst>
          </p:cNvPr>
          <p:cNvSpPr>
            <a:spLocks noGrp="1"/>
          </p:cNvSpPr>
          <p:nvPr>
            <p:ph type="title"/>
          </p:nvPr>
        </p:nvSpPr>
        <p:spPr>
          <a:xfrm>
            <a:off x="4862" y="56606"/>
            <a:ext cx="10968112" cy="873818"/>
          </a:xfrm>
        </p:spPr>
        <p:txBody>
          <a:bodyPr>
            <a:normAutofit/>
          </a:bodyPr>
          <a:lstStyle/>
          <a:p>
            <a:r>
              <a:rPr lang="en-US"/>
              <a:t>St Marie's: pupil meeting (school chosen)</a:t>
            </a:r>
          </a:p>
        </p:txBody>
      </p:sp>
      <p:sp>
        <p:nvSpPr>
          <p:cNvPr id="3" name="Content Placeholder 2">
            <a:extLst>
              <a:ext uri="{FF2B5EF4-FFF2-40B4-BE49-F238E27FC236}">
                <a16:creationId xmlns:a16="http://schemas.microsoft.com/office/drawing/2014/main" id="{1FA57EF2-3F2E-345D-9B9C-5C5BD4D70EEB}"/>
              </a:ext>
            </a:extLst>
          </p:cNvPr>
          <p:cNvSpPr>
            <a:spLocks noGrp="1"/>
          </p:cNvSpPr>
          <p:nvPr>
            <p:ph idx="1"/>
          </p:nvPr>
        </p:nvSpPr>
        <p:spPr>
          <a:xfrm>
            <a:off x="136208" y="860474"/>
            <a:ext cx="10708958" cy="5439519"/>
          </a:xfrm>
        </p:spPr>
        <p:txBody>
          <a:bodyPr vert="horz" lIns="91440" tIns="45720" rIns="91440" bIns="45720" rtlCol="0" anchor="t">
            <a:noAutofit/>
          </a:bodyPr>
          <a:lstStyle/>
          <a:p>
            <a:pPr>
              <a:lnSpc>
                <a:spcPct val="100000"/>
              </a:lnSpc>
              <a:buNone/>
            </a:pPr>
            <a:r>
              <a:rPr lang="en-US" sz="2000" b="1">
                <a:ea typeface="+mn-lt"/>
                <a:cs typeface="+mn-lt"/>
              </a:rPr>
              <a:t>Children from same classes as those visited: 3 x Y6 and 2 xY4 </a:t>
            </a:r>
            <a:endParaRPr lang="en-US" sz="2000" b="1">
              <a:cs typeface="Arial"/>
            </a:endParaRPr>
          </a:p>
          <a:p>
            <a:pPr>
              <a:lnSpc>
                <a:spcPct val="100000"/>
              </a:lnSpc>
              <a:buNone/>
            </a:pPr>
            <a:r>
              <a:rPr lang="en-US" sz="2000" b="1">
                <a:ea typeface="+mn-lt"/>
                <a:cs typeface="+mn-lt"/>
              </a:rPr>
              <a:t>Do you enjoy music? </a:t>
            </a:r>
          </a:p>
          <a:p>
            <a:pPr>
              <a:lnSpc>
                <a:spcPct val="100000"/>
              </a:lnSpc>
              <a:buNone/>
            </a:pPr>
            <a:r>
              <a:rPr lang="en-US" sz="2000" b="1">
                <a:ea typeface="+mn-lt"/>
                <a:cs typeface="+mn-lt"/>
              </a:rPr>
              <a:t>Do you get to listen to Music? </a:t>
            </a:r>
          </a:p>
          <a:p>
            <a:pPr>
              <a:lnSpc>
                <a:spcPct val="100000"/>
              </a:lnSpc>
              <a:buNone/>
            </a:pPr>
            <a:r>
              <a:rPr lang="en-US" sz="2000" b="1">
                <a:ea typeface="+mn-lt"/>
                <a:cs typeface="+mn-lt"/>
              </a:rPr>
              <a:t>Do you have the opportunity perform? </a:t>
            </a:r>
          </a:p>
          <a:p>
            <a:pPr>
              <a:lnSpc>
                <a:spcPct val="100000"/>
              </a:lnSpc>
              <a:buNone/>
            </a:pPr>
            <a:r>
              <a:rPr lang="en-US" sz="2000" b="1">
                <a:ea typeface="+mn-lt"/>
                <a:cs typeface="+mn-lt"/>
              </a:rPr>
              <a:t>Do you always play the same instruments? </a:t>
            </a:r>
          </a:p>
          <a:p>
            <a:pPr>
              <a:lnSpc>
                <a:spcPct val="100000"/>
              </a:lnSpc>
              <a:buNone/>
            </a:pPr>
            <a:r>
              <a:rPr lang="en-US" sz="2000" b="1">
                <a:ea typeface="+mn-lt"/>
                <a:cs typeface="+mn-lt"/>
              </a:rPr>
              <a:t>Do you have the opportunity to compose? </a:t>
            </a:r>
          </a:p>
          <a:p>
            <a:pPr>
              <a:lnSpc>
                <a:spcPct val="100000"/>
              </a:lnSpc>
              <a:buNone/>
            </a:pPr>
            <a:endParaRPr lang="en-US" sz="2000" b="1">
              <a:ea typeface="+mn-lt"/>
              <a:cs typeface="+mn-lt"/>
            </a:endParaRPr>
          </a:p>
          <a:p>
            <a:pPr>
              <a:lnSpc>
                <a:spcPct val="100000"/>
              </a:lnSpc>
              <a:buNone/>
            </a:pPr>
            <a:r>
              <a:rPr lang="en-US" sz="2000" b="1">
                <a:ea typeface="+mn-lt"/>
                <a:cs typeface="+mn-lt"/>
              </a:rPr>
              <a:t>And...</a:t>
            </a:r>
          </a:p>
          <a:p>
            <a:pPr>
              <a:lnSpc>
                <a:spcPct val="100000"/>
              </a:lnSpc>
              <a:buNone/>
            </a:pPr>
            <a:r>
              <a:rPr lang="en-US" sz="2000" b="1">
                <a:ea typeface="+mn-lt"/>
                <a:cs typeface="+mn-lt"/>
              </a:rPr>
              <a:t>Do you like school? </a:t>
            </a:r>
          </a:p>
          <a:p>
            <a:pPr>
              <a:lnSpc>
                <a:spcPct val="100000"/>
              </a:lnSpc>
              <a:buNone/>
            </a:pPr>
            <a:r>
              <a:rPr lang="en-US" sz="2000" b="1">
                <a:ea typeface="+mn-lt"/>
                <a:cs typeface="+mn-lt"/>
              </a:rPr>
              <a:t>What is your </a:t>
            </a:r>
            <a:r>
              <a:rPr lang="en-US" sz="2000" b="1" err="1">
                <a:ea typeface="+mn-lt"/>
                <a:cs typeface="+mn-lt"/>
              </a:rPr>
              <a:t>favourite</a:t>
            </a:r>
            <a:r>
              <a:rPr lang="en-US" sz="2000" b="1">
                <a:ea typeface="+mn-lt"/>
                <a:cs typeface="+mn-lt"/>
              </a:rPr>
              <a:t> subject? </a:t>
            </a:r>
          </a:p>
          <a:p>
            <a:pPr>
              <a:lnSpc>
                <a:spcPct val="100000"/>
              </a:lnSpc>
              <a:buNone/>
            </a:pPr>
            <a:r>
              <a:rPr lang="en-US" sz="2000" b="1">
                <a:ea typeface="+mn-lt"/>
                <a:cs typeface="+mn-lt"/>
              </a:rPr>
              <a:t>Do you like reading? </a:t>
            </a:r>
          </a:p>
          <a:p>
            <a:pPr>
              <a:lnSpc>
                <a:spcPct val="100000"/>
              </a:lnSpc>
              <a:buNone/>
            </a:pPr>
            <a:r>
              <a:rPr lang="en-US" sz="2000" b="1">
                <a:ea typeface="+mn-lt"/>
                <a:cs typeface="+mn-lt"/>
              </a:rPr>
              <a:t>If you were worried about something at school what would you do? </a:t>
            </a:r>
            <a:endParaRPr lang="en-US" sz="2000" b="1">
              <a:cs typeface="Arial"/>
            </a:endParaRPr>
          </a:p>
        </p:txBody>
      </p:sp>
      <p:pic>
        <p:nvPicPr>
          <p:cNvPr id="7" name="Picture 7" descr="Free vector graphic: Music, Notes, Abstract - Free Image on Pixabay ...">
            <a:extLst>
              <a:ext uri="{FF2B5EF4-FFF2-40B4-BE49-F238E27FC236}">
                <a16:creationId xmlns:a16="http://schemas.microsoft.com/office/drawing/2014/main" id="{CB2095E0-B0B7-0340-52CF-747A59A8FBF7}"/>
              </a:ext>
            </a:extLst>
          </p:cNvPr>
          <p:cNvPicPr>
            <a:picLocks noChangeAspect="1"/>
          </p:cNvPicPr>
          <p:nvPr/>
        </p:nvPicPr>
        <p:blipFill rotWithShape="1">
          <a:blip r:embed="rId2"/>
          <a:srcRect l="25001" r="20281"/>
          <a:stretch/>
        </p:blipFill>
        <p:spPr>
          <a:xfrm>
            <a:off x="10840442" y="-258782"/>
            <a:ext cx="4773369" cy="6857990"/>
          </a:xfrm>
          <a:prstGeom prst="rect">
            <a:avLst/>
          </a:prstGeom>
        </p:spPr>
      </p:pic>
      <p:grpSp>
        <p:nvGrpSpPr>
          <p:cNvPr id="26" name="Bottom Right">
            <a:extLst>
              <a:ext uri="{FF2B5EF4-FFF2-40B4-BE49-F238E27FC236}">
                <a16:creationId xmlns:a16="http://schemas.microsoft.com/office/drawing/2014/main" id="{741948F9-C525-410D-9F0C-63EA1E0F39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7" name="Graphic 157">
              <a:extLst>
                <a:ext uri="{FF2B5EF4-FFF2-40B4-BE49-F238E27FC236}">
                  <a16:creationId xmlns:a16="http://schemas.microsoft.com/office/drawing/2014/main" id="{59C11362-4204-47B3-85DC-7A22A1E3038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9" name="Freeform: Shape 28">
                <a:extLst>
                  <a:ext uri="{FF2B5EF4-FFF2-40B4-BE49-F238E27FC236}">
                    <a16:creationId xmlns:a16="http://schemas.microsoft.com/office/drawing/2014/main" id="{DFD42FE5-B58A-4613-8A3B-D0120D21B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5A861743-3DF1-47A2-8CFF-99A470A9DC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9F3A9B8B-EB41-4F45-8831-A7B5D41E0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D659F99D-ACED-471C-8BAC-73C596DDA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AC603F71-A3F3-49F0-A292-573F37EB6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FB6F9021-2B6B-4252-AC9D-30C1A2C98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7875012E-B86B-411F-B93B-A69ED6D20B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8" name="Freeform: Shape 27">
              <a:extLst>
                <a:ext uri="{FF2B5EF4-FFF2-40B4-BE49-F238E27FC236}">
                  <a16:creationId xmlns:a16="http://schemas.microsoft.com/office/drawing/2014/main" id="{FFB9C5D7-2BF3-4748-9582-FF22361FA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640837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90D01-86C2-C920-3D50-8FAFA475E8DD}"/>
              </a:ext>
            </a:extLst>
          </p:cNvPr>
          <p:cNvSpPr>
            <a:spLocks noGrp="1"/>
          </p:cNvSpPr>
          <p:nvPr>
            <p:ph type="title"/>
          </p:nvPr>
        </p:nvSpPr>
        <p:spPr/>
        <p:txBody>
          <a:bodyPr/>
          <a:lstStyle/>
          <a:p>
            <a:r>
              <a:rPr lang="en-US"/>
              <a:t>Hindsight</a:t>
            </a:r>
          </a:p>
        </p:txBody>
      </p:sp>
      <p:sp>
        <p:nvSpPr>
          <p:cNvPr id="3" name="Content Placeholder 2">
            <a:extLst>
              <a:ext uri="{FF2B5EF4-FFF2-40B4-BE49-F238E27FC236}">
                <a16:creationId xmlns:a16="http://schemas.microsoft.com/office/drawing/2014/main" id="{274FCAEF-2750-85BF-74C5-2C4582CA7A28}"/>
              </a:ext>
            </a:extLst>
          </p:cNvPr>
          <p:cNvSpPr>
            <a:spLocks noGrp="1"/>
          </p:cNvSpPr>
          <p:nvPr>
            <p:ph idx="1"/>
          </p:nvPr>
        </p:nvSpPr>
        <p:spPr/>
        <p:txBody>
          <a:bodyPr vert="horz" lIns="91440" tIns="45720" rIns="91440" bIns="45720" rtlCol="0" anchor="t">
            <a:normAutofit fontScale="92500"/>
          </a:bodyPr>
          <a:lstStyle/>
          <a:p>
            <a:pPr marL="0" indent="0">
              <a:buNone/>
            </a:pPr>
            <a:r>
              <a:rPr lang="en-US" dirty="0">
                <a:cs typeface="Arial"/>
              </a:rPr>
              <a:t>Evidence gathering from here</a:t>
            </a:r>
          </a:p>
          <a:p>
            <a:pPr marL="0" indent="0">
              <a:buNone/>
            </a:pPr>
            <a:r>
              <a:rPr lang="en-US" dirty="0">
                <a:cs typeface="Arial"/>
              </a:rPr>
              <a:t>Supporting colleagues (outside of school)</a:t>
            </a:r>
          </a:p>
          <a:p>
            <a:pPr marL="0" indent="0">
              <a:buNone/>
            </a:pPr>
            <a:r>
              <a:rPr lang="en-US" dirty="0">
                <a:cs typeface="Arial"/>
              </a:rPr>
              <a:t>Go ahead as normal (e.g. Steph's Big Sing)</a:t>
            </a:r>
          </a:p>
          <a:p>
            <a:pPr marL="0" indent="0">
              <a:buNone/>
            </a:pPr>
            <a:r>
              <a:rPr lang="en-US" dirty="0">
                <a:cs typeface="Arial"/>
              </a:rPr>
              <a:t>Time to talk with colleagues about what they are going to teach so you can confidently talk about it</a:t>
            </a:r>
          </a:p>
          <a:p>
            <a:pPr marL="0" indent="0">
              <a:buNone/>
            </a:pPr>
            <a:r>
              <a:rPr lang="en-US" dirty="0">
                <a:cs typeface="Arial"/>
              </a:rPr>
              <a:t>Keeping the Intent – Implementation – Impact fresh and evidenced</a:t>
            </a:r>
          </a:p>
          <a:p>
            <a:pPr marL="0" indent="0">
              <a:buNone/>
            </a:pPr>
            <a:r>
              <a:rPr lang="en-US" dirty="0">
                <a:cs typeface="Arial"/>
              </a:rPr>
              <a:t>Remain in control - feel you can go back and say more</a:t>
            </a:r>
          </a:p>
          <a:p>
            <a:pPr marL="0" indent="0">
              <a:buNone/>
            </a:pPr>
            <a:r>
              <a:rPr lang="en-US" dirty="0">
                <a:cs typeface="Arial"/>
              </a:rPr>
              <a:t>Keeping music musical</a:t>
            </a:r>
          </a:p>
        </p:txBody>
      </p:sp>
    </p:spTree>
    <p:extLst>
      <p:ext uri="{BB962C8B-B14F-4D97-AF65-F5344CB8AC3E}">
        <p14:creationId xmlns:p14="http://schemas.microsoft.com/office/powerpoint/2010/main" val="1383840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9A8F-B483-ECF8-D5C3-D15EF5FCE07A}"/>
              </a:ext>
            </a:extLst>
          </p:cNvPr>
          <p:cNvSpPr>
            <a:spLocks noGrp="1"/>
          </p:cNvSpPr>
          <p:nvPr>
            <p:ph type="title"/>
          </p:nvPr>
        </p:nvSpPr>
        <p:spPr/>
        <p:txBody>
          <a:bodyPr/>
          <a:lstStyle/>
          <a:p>
            <a:r>
              <a:rPr lang="en-US"/>
              <a:t>Kit list!</a:t>
            </a:r>
          </a:p>
        </p:txBody>
      </p:sp>
      <p:sp>
        <p:nvSpPr>
          <p:cNvPr id="3" name="Content Placeholder 2">
            <a:extLst>
              <a:ext uri="{FF2B5EF4-FFF2-40B4-BE49-F238E27FC236}">
                <a16:creationId xmlns:a16="http://schemas.microsoft.com/office/drawing/2014/main" id="{E22E8062-2BCE-B27D-181E-245F7A6262B4}"/>
              </a:ext>
            </a:extLst>
          </p:cNvPr>
          <p:cNvSpPr>
            <a:spLocks noGrp="1"/>
          </p:cNvSpPr>
          <p:nvPr>
            <p:ph idx="1"/>
          </p:nvPr>
        </p:nvSpPr>
        <p:spPr>
          <a:xfrm>
            <a:off x="838200" y="1379927"/>
            <a:ext cx="10515600" cy="5515903"/>
          </a:xfrm>
        </p:spPr>
        <p:txBody>
          <a:bodyPr vert="horz" lIns="91440" tIns="45720" rIns="91440" bIns="45720" rtlCol="0" anchor="t">
            <a:normAutofit/>
          </a:bodyPr>
          <a:lstStyle/>
          <a:p>
            <a:r>
              <a:rPr lang="en-US">
                <a:cs typeface="Arial"/>
              </a:rPr>
              <a:t>Intent, implementation, impact document</a:t>
            </a:r>
          </a:p>
          <a:p>
            <a:r>
              <a:rPr lang="en-US">
                <a:cs typeface="Arial"/>
              </a:rPr>
              <a:t>Progress through the year groups of objectives</a:t>
            </a:r>
          </a:p>
          <a:p>
            <a:r>
              <a:rPr lang="en-US">
                <a:cs typeface="Arial"/>
              </a:rPr>
              <a:t>Vocabulary checklist</a:t>
            </a:r>
          </a:p>
          <a:p>
            <a:r>
              <a:rPr lang="en-US">
                <a:cs typeface="Arial"/>
              </a:rPr>
              <a:t>Subject development plan</a:t>
            </a:r>
          </a:p>
          <a:p>
            <a:r>
              <a:rPr lang="en-US">
                <a:cs typeface="Arial"/>
              </a:rPr>
              <a:t>Wider opportunities in music</a:t>
            </a:r>
          </a:p>
          <a:p>
            <a:r>
              <a:rPr lang="en-US">
                <a:cs typeface="Arial"/>
              </a:rPr>
              <a:t>Timetables showing each classes teaching of music (if you don't have a specialist teacher)</a:t>
            </a:r>
          </a:p>
        </p:txBody>
      </p:sp>
    </p:spTree>
    <p:extLst>
      <p:ext uri="{BB962C8B-B14F-4D97-AF65-F5344CB8AC3E}">
        <p14:creationId xmlns:p14="http://schemas.microsoft.com/office/powerpoint/2010/main" val="863174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Freeform: Shape 10">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3" name="Freeform: Shape 12">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5" name="Freeform: Shape 14">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8" name="Freeform: Shape 17">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6"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7" name="Freeform: Shape 26">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5" name="Rectangle 34">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6">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9" name="Top left">
            <a:extLst>
              <a:ext uri="{FF2B5EF4-FFF2-40B4-BE49-F238E27FC236}">
                <a16:creationId xmlns:a16="http://schemas.microsoft.com/office/drawing/2014/main" id="{E4A71F22-0E43-4930-8185-0D8C173634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40" name="Freeform: Shape 39">
              <a:extLst>
                <a:ext uri="{FF2B5EF4-FFF2-40B4-BE49-F238E27FC236}">
                  <a16:creationId xmlns:a16="http://schemas.microsoft.com/office/drawing/2014/main" id="{E337B2BE-9368-41E7-B9D3-4F1F971F9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1" name="Freeform: Shape 40">
              <a:extLst>
                <a:ext uri="{FF2B5EF4-FFF2-40B4-BE49-F238E27FC236}">
                  <a16:creationId xmlns:a16="http://schemas.microsoft.com/office/drawing/2014/main" id="{C7EDF3EA-3138-4266-8511-D57CECF0A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2" name="Freeform: Shape 41">
              <a:extLst>
                <a:ext uri="{FF2B5EF4-FFF2-40B4-BE49-F238E27FC236}">
                  <a16:creationId xmlns:a16="http://schemas.microsoft.com/office/drawing/2014/main" id="{EA12DCF8-5403-4AA2-818F-2DF853DC1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AD89B414-72F6-4409-A12B-4F23F1CE0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214BA161-43C1-4B9D-A341-694B88127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B211E8CC-9B3E-4E58-821A-069B7C109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B29FA542-0294-4239-B976-E5D20656C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EA9045A3-208C-4023-9F44-D62234135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AD3FFD62-49D4-434A-F588-CF6EBD3C60FE}"/>
              </a:ext>
            </a:extLst>
          </p:cNvPr>
          <p:cNvSpPr>
            <a:spLocks noGrp="1"/>
          </p:cNvSpPr>
          <p:nvPr>
            <p:ph type="title"/>
          </p:nvPr>
        </p:nvSpPr>
        <p:spPr>
          <a:xfrm>
            <a:off x="148011" y="148973"/>
            <a:ext cx="11672427" cy="1496467"/>
          </a:xfrm>
        </p:spPr>
        <p:txBody>
          <a:bodyPr vert="horz" lIns="91440" tIns="45720" rIns="91440" bIns="45720" rtlCol="0" anchor="ctr">
            <a:normAutofit fontScale="90000"/>
          </a:bodyPr>
          <a:lstStyle/>
          <a:p>
            <a:r>
              <a:rPr lang="en-US" sz="5400" dirty="0"/>
              <a:t>Comments on Music taken from St Marie's </a:t>
            </a:r>
            <a:r>
              <a:rPr lang="en-US" sz="5400" dirty="0" err="1"/>
              <a:t>Ofsted</a:t>
            </a:r>
            <a:r>
              <a:rPr lang="en-US" sz="5400" dirty="0"/>
              <a:t> report, November,2022</a:t>
            </a:r>
            <a:endParaRPr lang="en-US" sz="5400" kern="1200" dirty="0">
              <a:solidFill>
                <a:schemeClr val="tx2"/>
              </a:solidFill>
              <a:latin typeface="+mj-lt"/>
              <a:ea typeface="+mj-ea"/>
              <a:cs typeface="+mj-cs"/>
            </a:endParaRPr>
          </a:p>
        </p:txBody>
      </p:sp>
      <p:grpSp>
        <p:nvGrpSpPr>
          <p:cNvPr id="49" name="Cross">
            <a:extLst>
              <a:ext uri="{FF2B5EF4-FFF2-40B4-BE49-F238E27FC236}">
                <a16:creationId xmlns:a16="http://schemas.microsoft.com/office/drawing/2014/main" id="{1EDF0462-C0C2-4E84-A7EA-8EE60CEFF6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45264" y="149792"/>
            <a:ext cx="118872" cy="118872"/>
            <a:chOff x="1175347" y="3733800"/>
            <a:chExt cx="118872" cy="118872"/>
          </a:xfrm>
        </p:grpSpPr>
        <p:cxnSp>
          <p:nvCxnSpPr>
            <p:cNvPr id="50" name="Straight Connector 49">
              <a:extLst>
                <a:ext uri="{FF2B5EF4-FFF2-40B4-BE49-F238E27FC236}">
                  <a16:creationId xmlns:a16="http://schemas.microsoft.com/office/drawing/2014/main" id="{DD5894EA-1641-49CE-AE6E-B9522736A0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1" name="Straight Connector 50">
              <a:extLst>
                <a:ext uri="{FF2B5EF4-FFF2-40B4-BE49-F238E27FC236}">
                  <a16:creationId xmlns:a16="http://schemas.microsoft.com/office/drawing/2014/main" id="{8C6415EB-8C9A-4F1B-A459-64B94A8651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53" name="Bottom Right">
            <a:extLst>
              <a:ext uri="{FF2B5EF4-FFF2-40B4-BE49-F238E27FC236}">
                <a16:creationId xmlns:a16="http://schemas.microsoft.com/office/drawing/2014/main" id="{B798A610-8506-4BC1-8108-8E1A31CAB8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54" name="Freeform: Shape 53">
              <a:extLst>
                <a:ext uri="{FF2B5EF4-FFF2-40B4-BE49-F238E27FC236}">
                  <a16:creationId xmlns:a16="http://schemas.microsoft.com/office/drawing/2014/main" id="{5C72D714-A610-482A-B26E-C679E9535D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55" name="Graphic 157">
              <a:extLst>
                <a:ext uri="{FF2B5EF4-FFF2-40B4-BE49-F238E27FC236}">
                  <a16:creationId xmlns:a16="http://schemas.microsoft.com/office/drawing/2014/main" id="{D7EF30A6-8E6C-417A-B645-4EC7F0B3824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7" name="Freeform: Shape 56">
                <a:extLst>
                  <a:ext uri="{FF2B5EF4-FFF2-40B4-BE49-F238E27FC236}">
                    <a16:creationId xmlns:a16="http://schemas.microsoft.com/office/drawing/2014/main" id="{17D377E0-C3CC-48DC-B73B-09CEEDE395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80E2DF20-A9FD-4B82-8673-1091B4C008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2425BAEB-7B00-4394-8302-CF2DEA7440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4917EE8E-E8BC-42F3-BEE3-2F84E8F64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B8647303-59FF-4A2B-8D6D-FB229E659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2" name="Freeform: Shape 61">
                <a:extLst>
                  <a:ext uri="{FF2B5EF4-FFF2-40B4-BE49-F238E27FC236}">
                    <a16:creationId xmlns:a16="http://schemas.microsoft.com/office/drawing/2014/main" id="{7BD597AB-C6D9-437D-BBFE-8007D4ED0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3" name="Freeform: Shape 62">
                <a:extLst>
                  <a:ext uri="{FF2B5EF4-FFF2-40B4-BE49-F238E27FC236}">
                    <a16:creationId xmlns:a16="http://schemas.microsoft.com/office/drawing/2014/main" id="{4FA09AC9-DA2A-4216-BBFD-96E701FB8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6" name="Freeform: Shape 55">
              <a:extLst>
                <a:ext uri="{FF2B5EF4-FFF2-40B4-BE49-F238E27FC236}">
                  <a16:creationId xmlns:a16="http://schemas.microsoft.com/office/drawing/2014/main" id="{A8AD4A98-C6D7-49C8-A31E-29C6DB7C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 name="Picture 7" descr="A picture containing text, indoor, screenshot&#10;&#10;Description automatically generated">
            <a:extLst>
              <a:ext uri="{FF2B5EF4-FFF2-40B4-BE49-F238E27FC236}">
                <a16:creationId xmlns:a16="http://schemas.microsoft.com/office/drawing/2014/main" id="{737D8649-425F-2B45-7B6B-D94BA24CB779}"/>
              </a:ext>
            </a:extLst>
          </p:cNvPr>
          <p:cNvPicPr>
            <a:picLocks noGrp="1" noChangeAspect="1"/>
          </p:cNvPicPr>
          <p:nvPr>
            <p:ph idx="1"/>
          </p:nvPr>
        </p:nvPicPr>
        <p:blipFill>
          <a:blip r:embed="rId2"/>
          <a:stretch>
            <a:fillRect/>
          </a:stretch>
        </p:blipFill>
        <p:spPr>
          <a:xfrm>
            <a:off x="265968" y="1809928"/>
            <a:ext cx="11635236" cy="1963047"/>
          </a:xfrm>
        </p:spPr>
      </p:pic>
      <p:sp>
        <p:nvSpPr>
          <p:cNvPr id="3" name="Rectangle 2">
            <a:extLst>
              <a:ext uri="{FF2B5EF4-FFF2-40B4-BE49-F238E27FC236}">
                <a16:creationId xmlns:a16="http://schemas.microsoft.com/office/drawing/2014/main" id="{9E995F7D-8DC5-47EF-9B04-AEBE5477F567}"/>
              </a:ext>
            </a:extLst>
          </p:cNvPr>
          <p:cNvSpPr/>
          <p:nvPr/>
        </p:nvSpPr>
        <p:spPr>
          <a:xfrm>
            <a:off x="209314" y="3954228"/>
            <a:ext cx="10265503" cy="1569660"/>
          </a:xfrm>
          <a:prstGeom prst="rect">
            <a:avLst/>
          </a:prstGeom>
        </p:spPr>
        <p:txBody>
          <a:bodyPr wrap="none">
            <a:spAutoFit/>
          </a:bodyPr>
          <a:lstStyle/>
          <a:p>
            <a:r>
              <a:rPr lang="en-US" sz="4800" dirty="0">
                <a:latin typeface="+mj-lt"/>
              </a:rPr>
              <a:t>Comments on Music taken from St </a:t>
            </a:r>
          </a:p>
          <a:p>
            <a:r>
              <a:rPr lang="en-US" sz="4800" dirty="0">
                <a:latin typeface="+mj-lt"/>
              </a:rPr>
              <a:t>Wilfrid’s </a:t>
            </a:r>
            <a:r>
              <a:rPr lang="en-US" sz="4800" dirty="0" err="1">
                <a:latin typeface="+mj-lt"/>
              </a:rPr>
              <a:t>Ofsted</a:t>
            </a:r>
            <a:r>
              <a:rPr lang="en-US" sz="4800" dirty="0">
                <a:latin typeface="+mj-lt"/>
              </a:rPr>
              <a:t> report, July 2022</a:t>
            </a:r>
            <a:endParaRPr lang="en-GB" sz="4800" dirty="0">
              <a:latin typeface="+mj-lt"/>
            </a:endParaRPr>
          </a:p>
        </p:txBody>
      </p:sp>
      <p:sp>
        <p:nvSpPr>
          <p:cNvPr id="4" name="Rectangle 3">
            <a:extLst>
              <a:ext uri="{FF2B5EF4-FFF2-40B4-BE49-F238E27FC236}">
                <a16:creationId xmlns:a16="http://schemas.microsoft.com/office/drawing/2014/main" id="{D6CB7EC2-0430-4193-9838-1DFBE6BA1557}"/>
              </a:ext>
            </a:extLst>
          </p:cNvPr>
          <p:cNvSpPr/>
          <p:nvPr/>
        </p:nvSpPr>
        <p:spPr>
          <a:xfrm>
            <a:off x="407779" y="5523888"/>
            <a:ext cx="11412659" cy="1234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61E694D-AD97-4AB4-81AE-1D16EF7C4841}"/>
              </a:ext>
            </a:extLst>
          </p:cNvPr>
          <p:cNvSpPr txBox="1"/>
          <p:nvPr/>
        </p:nvSpPr>
        <p:spPr>
          <a:xfrm>
            <a:off x="513112" y="5607886"/>
            <a:ext cx="11125806" cy="369332"/>
          </a:xfrm>
          <a:prstGeom prst="rect">
            <a:avLst/>
          </a:prstGeom>
          <a:noFill/>
        </p:spPr>
        <p:txBody>
          <a:bodyPr wrap="square" rtlCol="0">
            <a:spAutoFit/>
          </a:bodyPr>
          <a:lstStyle/>
          <a:p>
            <a:r>
              <a:rPr lang="en-GB" dirty="0"/>
              <a:t>Ofsted did not mention the deep dive that they undertook in music in their final report!</a:t>
            </a:r>
          </a:p>
        </p:txBody>
      </p:sp>
    </p:spTree>
    <p:extLst>
      <p:ext uri="{BB962C8B-B14F-4D97-AF65-F5344CB8AC3E}">
        <p14:creationId xmlns:p14="http://schemas.microsoft.com/office/powerpoint/2010/main" val="2106828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16E12301-1C96-4D15-9838-D5B894B22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usic sheet">
            <a:extLst>
              <a:ext uri="{FF2B5EF4-FFF2-40B4-BE49-F238E27FC236}">
                <a16:creationId xmlns:a16="http://schemas.microsoft.com/office/drawing/2014/main" id="{4E737028-7133-AB14-F709-4EEA3EBF271C}"/>
              </a:ext>
            </a:extLst>
          </p:cNvPr>
          <p:cNvPicPr>
            <a:picLocks noChangeAspect="1"/>
          </p:cNvPicPr>
          <p:nvPr/>
        </p:nvPicPr>
        <p:blipFill rotWithShape="1">
          <a:blip r:embed="rId2">
            <a:alphaModFix amt="60000"/>
          </a:blip>
          <a:srcRect t="15599" r="6" b="6"/>
          <a:stretch/>
        </p:blipFill>
        <p:spPr>
          <a:xfrm>
            <a:off x="20" y="10"/>
            <a:ext cx="12188932" cy="6856614"/>
          </a:xfrm>
          <a:prstGeom prst="rect">
            <a:avLst/>
          </a:prstGeom>
        </p:spPr>
      </p:pic>
      <p:grpSp>
        <p:nvGrpSpPr>
          <p:cNvPr id="15" name="Top Left">
            <a:extLst>
              <a:ext uri="{FF2B5EF4-FFF2-40B4-BE49-F238E27FC236}">
                <a16:creationId xmlns:a16="http://schemas.microsoft.com/office/drawing/2014/main" id="{D7A5FD75-4B35-4162-9304-5694912558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6" name="Freeform: Shape 15">
              <a:extLst>
                <a:ext uri="{FF2B5EF4-FFF2-40B4-BE49-F238E27FC236}">
                  <a16:creationId xmlns:a16="http://schemas.microsoft.com/office/drawing/2014/main" id="{A5107DF9-40C8-458E-82E1-523137E7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3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5BD83295-4F37-4B80-AF77-1798FB80C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3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65888C74-4F56-4347-8944-E676A3C89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A69429CD-28C1-4DC7-84AD-4421A0AC8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762D63CF-41E9-4561-A945-E199ABE75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0C95C339-F16B-492F-903D-A6855F56E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E85BC65A-0C9A-45A6-B18B-5E020CE9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35000"/>
                </a:schemeClr>
              </a:solidFill>
              <a:prstDash val="lgDash"/>
              <a:round/>
            </a:ln>
          </p:spPr>
          <p:txBody>
            <a:bodyPr rtlCol="0" anchor="ctr"/>
            <a:lstStyle/>
            <a:p>
              <a:endParaRPr lang="en-US"/>
            </a:p>
          </p:txBody>
        </p:sp>
      </p:grpSp>
      <p:sp>
        <p:nvSpPr>
          <p:cNvPr id="2" name="Title 1">
            <a:extLst>
              <a:ext uri="{FF2B5EF4-FFF2-40B4-BE49-F238E27FC236}">
                <a16:creationId xmlns:a16="http://schemas.microsoft.com/office/drawing/2014/main" id="{6D1695F0-026B-20F8-8B39-BF22AB451D07}"/>
              </a:ext>
            </a:extLst>
          </p:cNvPr>
          <p:cNvSpPr>
            <a:spLocks noGrp="1"/>
          </p:cNvSpPr>
          <p:nvPr>
            <p:ph type="title"/>
          </p:nvPr>
        </p:nvSpPr>
        <p:spPr>
          <a:xfrm>
            <a:off x="249276" y="726066"/>
            <a:ext cx="5744187" cy="5018227"/>
          </a:xfrm>
        </p:spPr>
        <p:txBody>
          <a:bodyPr anchor="ctr">
            <a:normAutofit/>
          </a:bodyPr>
          <a:lstStyle/>
          <a:p>
            <a:r>
              <a:rPr lang="en-US">
                <a:solidFill>
                  <a:srgbClr val="FFFFFF"/>
                </a:solidFill>
              </a:rPr>
              <a:t>Our context</a:t>
            </a:r>
          </a:p>
        </p:txBody>
      </p:sp>
      <p:grpSp>
        <p:nvGrpSpPr>
          <p:cNvPr id="24" name="Bottom Right">
            <a:extLst>
              <a:ext uri="{FF2B5EF4-FFF2-40B4-BE49-F238E27FC236}">
                <a16:creationId xmlns:a16="http://schemas.microsoft.com/office/drawing/2014/main" id="{34676384-D846-461C-B8F3-BDB849B4A4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5" name="Graphic 157">
              <a:extLst>
                <a:ext uri="{FF2B5EF4-FFF2-40B4-BE49-F238E27FC236}">
                  <a16:creationId xmlns:a16="http://schemas.microsoft.com/office/drawing/2014/main" id="{50480E57-05E0-42B6-8693-191B4E9CF5F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7" name="Freeform: Shape 26">
                <a:extLst>
                  <a:ext uri="{FF2B5EF4-FFF2-40B4-BE49-F238E27FC236}">
                    <a16:creationId xmlns:a16="http://schemas.microsoft.com/office/drawing/2014/main" id="{1C989BD5-54F6-4747-83F1-81FCAEDAD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6D7EE029-E135-4899-AC49-78D6946CD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4C9494D7-A3EA-4A41-8910-6B6FE95E5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89E7F2B7-DEB2-4B2A-99F9-10622D09E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9DACD4DB-BAF5-43DD-8CC8-4200A16D6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6532D7D7-91B4-4F7C-B38E-5BBD5F3B4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2B7428A0-A810-46D6-9CC7-2475B2DF6E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26" name="Freeform: Shape 25">
              <a:extLst>
                <a:ext uri="{FF2B5EF4-FFF2-40B4-BE49-F238E27FC236}">
                  <a16:creationId xmlns:a16="http://schemas.microsoft.com/office/drawing/2014/main" id="{9C4A0E07-B9C5-49FB-B94A-B28D740C7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2DBEE6D3-670D-1A51-9B9B-0BF9BB229E9E}"/>
              </a:ext>
            </a:extLst>
          </p:cNvPr>
          <p:cNvSpPr>
            <a:spLocks noGrp="1"/>
          </p:cNvSpPr>
          <p:nvPr>
            <p:ph idx="1"/>
          </p:nvPr>
        </p:nvSpPr>
        <p:spPr>
          <a:xfrm>
            <a:off x="3837486" y="-898103"/>
            <a:ext cx="7695224" cy="6656094"/>
          </a:xfrm>
        </p:spPr>
        <p:txBody>
          <a:bodyPr vert="horz" lIns="91440" tIns="45720" rIns="91440" bIns="45720" rtlCol="0" anchor="ctr">
            <a:noAutofit/>
          </a:bodyPr>
          <a:lstStyle/>
          <a:p>
            <a:endParaRPr lang="en-US">
              <a:solidFill>
                <a:srgbClr val="FFFFFF"/>
              </a:solidFill>
              <a:cs typeface="Arial"/>
            </a:endParaRPr>
          </a:p>
          <a:p>
            <a:endParaRPr lang="en-US">
              <a:solidFill>
                <a:srgbClr val="FFFFFF"/>
              </a:solidFill>
              <a:cs typeface="Arial"/>
            </a:endParaRPr>
          </a:p>
          <a:p>
            <a:endParaRPr lang="en-US">
              <a:solidFill>
                <a:srgbClr val="FFFFFF"/>
              </a:solidFill>
              <a:cs typeface="Arial"/>
            </a:endParaRPr>
          </a:p>
          <a:p>
            <a:r>
              <a:rPr lang="en-US">
                <a:solidFill>
                  <a:srgbClr val="FFFFFF"/>
                </a:solidFill>
                <a:cs typeface="Arial"/>
              </a:rPr>
              <a:t>St Wilfrid's</a:t>
            </a:r>
          </a:p>
          <a:p>
            <a:pPr marL="0" indent="0">
              <a:buNone/>
            </a:pPr>
            <a:r>
              <a:rPr lang="en-US">
                <a:solidFill>
                  <a:srgbClr val="FFFFFF"/>
                </a:solidFill>
                <a:cs typeface="Arial"/>
              </a:rPr>
              <a:t>Inspected in July 2022</a:t>
            </a:r>
          </a:p>
          <a:p>
            <a:pPr marL="0" indent="0">
              <a:buNone/>
            </a:pPr>
            <a:r>
              <a:rPr lang="en-US">
                <a:solidFill>
                  <a:srgbClr val="FFFFFF"/>
                </a:solidFill>
                <a:cs typeface="Arial"/>
              </a:rPr>
              <a:t>Music-lead coordinates music across the school however no longer teaches this across all classes. </a:t>
            </a:r>
          </a:p>
          <a:p>
            <a:pPr marL="0" indent="0">
              <a:buNone/>
            </a:pPr>
            <a:r>
              <a:rPr lang="en-US">
                <a:solidFill>
                  <a:srgbClr val="FFFFFF"/>
                </a:solidFill>
                <a:cs typeface="Arial"/>
              </a:rPr>
              <a:t>Music-lead is a music 'expert'.</a:t>
            </a:r>
          </a:p>
          <a:p>
            <a:r>
              <a:rPr lang="en-US">
                <a:solidFill>
                  <a:srgbClr val="FFFFFF"/>
                </a:solidFill>
                <a:cs typeface="Arial"/>
              </a:rPr>
              <a:t>St Marie's:</a:t>
            </a:r>
          </a:p>
          <a:p>
            <a:pPr marL="0" indent="0">
              <a:buNone/>
            </a:pPr>
            <a:r>
              <a:rPr lang="en-US">
                <a:solidFill>
                  <a:srgbClr val="FFFFFF"/>
                </a:solidFill>
                <a:cs typeface="Arial"/>
              </a:rPr>
              <a:t>Inspected at the end of November 2023.</a:t>
            </a:r>
          </a:p>
          <a:p>
            <a:pPr marL="0" indent="0">
              <a:buNone/>
            </a:pPr>
            <a:r>
              <a:rPr lang="en-US">
                <a:solidFill>
                  <a:srgbClr val="FFFFFF"/>
                </a:solidFill>
                <a:cs typeface="Arial"/>
              </a:rPr>
              <a:t>Music-lead teaches music across most of the school.</a:t>
            </a:r>
          </a:p>
          <a:p>
            <a:pPr marL="0" indent="0">
              <a:buNone/>
            </a:pPr>
            <a:r>
              <a:rPr lang="en-US">
                <a:solidFill>
                  <a:srgbClr val="FFFFFF"/>
                </a:solidFill>
                <a:cs typeface="Arial"/>
              </a:rPr>
              <a:t>Dedicated space for whole-class lessons.</a:t>
            </a:r>
          </a:p>
          <a:p>
            <a:pPr marL="0" indent="0">
              <a:buNone/>
            </a:pPr>
            <a:r>
              <a:rPr lang="en-US">
                <a:solidFill>
                  <a:srgbClr val="FFFFFF"/>
                </a:solidFill>
                <a:cs typeface="Arial"/>
              </a:rPr>
              <a:t>Music-lead is a music 'expert'.</a:t>
            </a:r>
          </a:p>
        </p:txBody>
      </p:sp>
    </p:spTree>
    <p:extLst>
      <p:ext uri="{BB962C8B-B14F-4D97-AF65-F5344CB8AC3E}">
        <p14:creationId xmlns:p14="http://schemas.microsoft.com/office/powerpoint/2010/main" val="1542141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AC8B-AD19-5564-56B2-6E5C1DBB151D}"/>
              </a:ext>
            </a:extLst>
          </p:cNvPr>
          <p:cNvSpPr>
            <a:spLocks noGrp="1"/>
          </p:cNvSpPr>
          <p:nvPr>
            <p:ph type="title"/>
          </p:nvPr>
        </p:nvSpPr>
        <p:spPr/>
        <p:txBody>
          <a:bodyPr/>
          <a:lstStyle/>
          <a:p>
            <a:r>
              <a:rPr lang="en-US"/>
              <a:t>Process (before the day)</a:t>
            </a:r>
          </a:p>
        </p:txBody>
      </p:sp>
      <p:sp>
        <p:nvSpPr>
          <p:cNvPr id="3" name="Content Placeholder 2">
            <a:extLst>
              <a:ext uri="{FF2B5EF4-FFF2-40B4-BE49-F238E27FC236}">
                <a16:creationId xmlns:a16="http://schemas.microsoft.com/office/drawing/2014/main" id="{878F454B-04CB-A8A0-EC1E-C4A049F490D0}"/>
              </a:ext>
            </a:extLst>
          </p:cNvPr>
          <p:cNvSpPr>
            <a:spLocks noGrp="1"/>
          </p:cNvSpPr>
          <p:nvPr>
            <p:ph sz="half" idx="1"/>
          </p:nvPr>
        </p:nvSpPr>
        <p:spPr/>
        <p:txBody>
          <a:bodyPr vert="horz" lIns="91440" tIns="45720" rIns="91440" bIns="45720" rtlCol="0" anchor="t">
            <a:normAutofit fontScale="85000" lnSpcReduction="20000"/>
          </a:bodyPr>
          <a:lstStyle/>
          <a:p>
            <a:r>
              <a:rPr lang="en-US">
                <a:cs typeface="Arial"/>
              </a:rPr>
              <a:t>St Marie's </a:t>
            </a:r>
          </a:p>
          <a:p>
            <a:r>
              <a:rPr lang="en-US">
                <a:cs typeface="Arial"/>
              </a:rPr>
              <a:t>Initial call</a:t>
            </a:r>
          </a:p>
          <a:p>
            <a:r>
              <a:rPr lang="en-US">
                <a:cs typeface="Arial"/>
              </a:rPr>
              <a:t>2nd call </a:t>
            </a:r>
          </a:p>
          <a:p>
            <a:r>
              <a:rPr lang="en-US">
                <a:cs typeface="Arial"/>
              </a:rPr>
              <a:t>Email</a:t>
            </a:r>
          </a:p>
          <a:p>
            <a:r>
              <a:rPr lang="en-US">
                <a:cs typeface="Arial"/>
              </a:rPr>
              <a:t>Confirmation of deep-dive at about 2.45pm.</a:t>
            </a:r>
          </a:p>
          <a:p>
            <a:r>
              <a:rPr lang="en-US">
                <a:cs typeface="Arial"/>
              </a:rPr>
              <a:t>Meeting to discuss TT with headteacher/EYFS music.</a:t>
            </a:r>
          </a:p>
          <a:p>
            <a:r>
              <a:rPr lang="en-US">
                <a:cs typeface="Arial"/>
              </a:rPr>
              <a:t>Music-lead started preparing lessons at roughly 6pm!</a:t>
            </a:r>
          </a:p>
          <a:p>
            <a:endParaRPr lang="en-US">
              <a:cs typeface="Arial"/>
            </a:endParaRPr>
          </a:p>
          <a:p>
            <a:endParaRPr lang="en-US">
              <a:cs typeface="Arial"/>
            </a:endParaRPr>
          </a:p>
        </p:txBody>
      </p:sp>
      <p:sp>
        <p:nvSpPr>
          <p:cNvPr id="4" name="Content Placeholder 3">
            <a:extLst>
              <a:ext uri="{FF2B5EF4-FFF2-40B4-BE49-F238E27FC236}">
                <a16:creationId xmlns:a16="http://schemas.microsoft.com/office/drawing/2014/main" id="{179BEC85-7053-8D67-5F9D-E345C497A9FA}"/>
              </a:ext>
            </a:extLst>
          </p:cNvPr>
          <p:cNvSpPr>
            <a:spLocks noGrp="1"/>
          </p:cNvSpPr>
          <p:nvPr>
            <p:ph sz="half" idx="2"/>
          </p:nvPr>
        </p:nvSpPr>
        <p:spPr/>
        <p:txBody>
          <a:bodyPr vert="horz" lIns="91440" tIns="45720" rIns="91440" bIns="45720" rtlCol="0" anchor="t">
            <a:normAutofit fontScale="85000" lnSpcReduction="20000"/>
          </a:bodyPr>
          <a:lstStyle/>
          <a:p>
            <a:r>
              <a:rPr lang="en-US">
                <a:cs typeface="Arial"/>
              </a:rPr>
              <a:t>St Wilfrid's</a:t>
            </a:r>
          </a:p>
          <a:p>
            <a:r>
              <a:rPr lang="en-US">
                <a:cs typeface="Arial"/>
              </a:rPr>
              <a:t>Initial call</a:t>
            </a:r>
          </a:p>
          <a:p>
            <a:r>
              <a:rPr lang="en-US">
                <a:cs typeface="Arial"/>
              </a:rPr>
              <a:t>2nd call – discussion about music-lead being a specialist teacher for a year and then going back into class.</a:t>
            </a:r>
          </a:p>
          <a:p>
            <a:r>
              <a:rPr lang="en-US">
                <a:cs typeface="Arial"/>
              </a:rPr>
              <a:t>Decision made to have deep dive in music - confirmation at around 3.00pm</a:t>
            </a:r>
          </a:p>
          <a:p>
            <a:r>
              <a:rPr lang="en-US">
                <a:cs typeface="Arial"/>
              </a:rPr>
              <a:t>Music-lead then began lesson prep and A3 sheets of paper brainstorm!</a:t>
            </a:r>
          </a:p>
        </p:txBody>
      </p:sp>
    </p:spTree>
    <p:extLst>
      <p:ext uri="{BB962C8B-B14F-4D97-AF65-F5344CB8AC3E}">
        <p14:creationId xmlns:p14="http://schemas.microsoft.com/office/powerpoint/2010/main" val="2552508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89080-E1CE-A2B1-D3ED-B37DC2DD53FF}"/>
              </a:ext>
            </a:extLst>
          </p:cNvPr>
          <p:cNvSpPr>
            <a:spLocks noGrp="1"/>
          </p:cNvSpPr>
          <p:nvPr>
            <p:ph type="title"/>
          </p:nvPr>
        </p:nvSpPr>
        <p:spPr/>
        <p:txBody>
          <a:bodyPr/>
          <a:lstStyle/>
          <a:p>
            <a:r>
              <a:rPr lang="en-US"/>
              <a:t>What we had ready (in place)</a:t>
            </a:r>
          </a:p>
        </p:txBody>
      </p:sp>
      <p:sp>
        <p:nvSpPr>
          <p:cNvPr id="3" name="Content Placeholder 2">
            <a:extLst>
              <a:ext uri="{FF2B5EF4-FFF2-40B4-BE49-F238E27FC236}">
                <a16:creationId xmlns:a16="http://schemas.microsoft.com/office/drawing/2014/main" id="{9DA2636C-B784-5956-4970-7EA124CB9119}"/>
              </a:ext>
            </a:extLst>
          </p:cNvPr>
          <p:cNvSpPr>
            <a:spLocks noGrp="1"/>
          </p:cNvSpPr>
          <p:nvPr>
            <p:ph sz="half" idx="1"/>
          </p:nvPr>
        </p:nvSpPr>
        <p:spPr>
          <a:xfrm>
            <a:off x="291860" y="1825625"/>
            <a:ext cx="5727940" cy="4811413"/>
          </a:xfrm>
        </p:spPr>
        <p:txBody>
          <a:bodyPr vert="horz" lIns="91440" tIns="45720" rIns="91440" bIns="45720" rtlCol="0" anchor="t">
            <a:normAutofit lnSpcReduction="10000"/>
          </a:bodyPr>
          <a:lstStyle/>
          <a:p>
            <a:pPr marL="0" indent="0">
              <a:buNone/>
            </a:pPr>
            <a:r>
              <a:rPr lang="en-US">
                <a:cs typeface="Arial"/>
              </a:rPr>
              <a:t>St Marie's</a:t>
            </a:r>
            <a:endParaRPr lang="en-US"/>
          </a:p>
          <a:p>
            <a:r>
              <a:rPr lang="en-US">
                <a:cs typeface="Arial"/>
              </a:rPr>
              <a:t>Communication with SLT – music was '</a:t>
            </a:r>
            <a:r>
              <a:rPr lang="en-US" err="1">
                <a:cs typeface="Arial"/>
              </a:rPr>
              <a:t>Ofsted</a:t>
            </a:r>
            <a:r>
              <a:rPr lang="en-US">
                <a:cs typeface="Arial"/>
              </a:rPr>
              <a:t> ready'</a:t>
            </a:r>
          </a:p>
          <a:p>
            <a:r>
              <a:rPr lang="en-US">
                <a:cs typeface="Arial"/>
              </a:rPr>
              <a:t>Intent – Implementation - </a:t>
            </a:r>
            <a:r>
              <a:rPr lang="en-US">
                <a:ea typeface="+mn-lt"/>
                <a:cs typeface="+mn-lt"/>
              </a:rPr>
              <a:t>Impact</a:t>
            </a:r>
          </a:p>
          <a:p>
            <a:r>
              <a:rPr lang="en-US">
                <a:ea typeface="+mn-lt"/>
                <a:cs typeface="+mn-lt"/>
              </a:rPr>
              <a:t>Curriculum overview, progress etc...</a:t>
            </a:r>
          </a:p>
          <a:p>
            <a:r>
              <a:rPr lang="en-US">
                <a:ea typeface="+mn-lt"/>
                <a:cs typeface="+mn-lt"/>
              </a:rPr>
              <a:t>Evidence of children's work</a:t>
            </a:r>
          </a:p>
          <a:p>
            <a:endParaRPr lang="en-US">
              <a:ea typeface="+mn-lt"/>
              <a:cs typeface="+mn-lt"/>
            </a:endParaRPr>
          </a:p>
          <a:p>
            <a:endParaRPr lang="en-US">
              <a:ea typeface="+mn-lt"/>
              <a:cs typeface="+mn-lt"/>
            </a:endParaRPr>
          </a:p>
        </p:txBody>
      </p:sp>
      <p:sp>
        <p:nvSpPr>
          <p:cNvPr id="4" name="Content Placeholder 3">
            <a:extLst>
              <a:ext uri="{FF2B5EF4-FFF2-40B4-BE49-F238E27FC236}">
                <a16:creationId xmlns:a16="http://schemas.microsoft.com/office/drawing/2014/main" id="{854E79AE-74A3-4B94-0E64-ACF9630EF6FA}"/>
              </a:ext>
            </a:extLst>
          </p:cNvPr>
          <p:cNvSpPr>
            <a:spLocks noGrp="1"/>
          </p:cNvSpPr>
          <p:nvPr>
            <p:ph sz="half" idx="2"/>
          </p:nvPr>
        </p:nvSpPr>
        <p:spPr/>
        <p:txBody>
          <a:bodyPr vert="horz" lIns="91440" tIns="45720" rIns="91440" bIns="45720" rtlCol="0" anchor="t">
            <a:normAutofit lnSpcReduction="10000"/>
          </a:bodyPr>
          <a:lstStyle/>
          <a:p>
            <a:r>
              <a:rPr lang="en-US">
                <a:cs typeface="Arial"/>
              </a:rPr>
              <a:t>St Wilfrid's</a:t>
            </a:r>
          </a:p>
          <a:p>
            <a:r>
              <a:rPr lang="en-US">
                <a:cs typeface="Arial"/>
              </a:rPr>
              <a:t>Intent – Implementation-Impact document</a:t>
            </a:r>
          </a:p>
          <a:p>
            <a:r>
              <a:rPr lang="en-US">
                <a:cs typeface="Arial"/>
              </a:rPr>
              <a:t>Music objectives laid out in year groups</a:t>
            </a:r>
          </a:p>
          <a:p>
            <a:r>
              <a:rPr lang="en-US">
                <a:cs typeface="Arial"/>
              </a:rPr>
              <a:t>Curriculum overview</a:t>
            </a:r>
          </a:p>
          <a:p>
            <a:r>
              <a:rPr lang="en-US">
                <a:cs typeface="Arial"/>
              </a:rPr>
              <a:t>Musical instrument audit</a:t>
            </a:r>
          </a:p>
          <a:p>
            <a:r>
              <a:rPr lang="en-US">
                <a:cs typeface="Arial"/>
              </a:rPr>
              <a:t>Timetables</a:t>
            </a:r>
          </a:p>
        </p:txBody>
      </p:sp>
    </p:spTree>
    <p:extLst>
      <p:ext uri="{BB962C8B-B14F-4D97-AF65-F5344CB8AC3E}">
        <p14:creationId xmlns:p14="http://schemas.microsoft.com/office/powerpoint/2010/main" val="2638976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BA5FB-2960-2A52-BD69-651AD2347876}"/>
              </a:ext>
            </a:extLst>
          </p:cNvPr>
          <p:cNvSpPr>
            <a:spLocks noGrp="1"/>
          </p:cNvSpPr>
          <p:nvPr>
            <p:ph type="title"/>
          </p:nvPr>
        </p:nvSpPr>
        <p:spPr/>
        <p:txBody>
          <a:bodyPr>
            <a:normAutofit fontScale="90000"/>
          </a:bodyPr>
          <a:lstStyle/>
          <a:p>
            <a:r>
              <a:rPr lang="en-US"/>
              <a:t>A3 sheet – the mind map! </a:t>
            </a:r>
            <a:br>
              <a:rPr lang="en-US"/>
            </a:br>
            <a:r>
              <a:rPr lang="en-US"/>
              <a:t>The night before</a:t>
            </a:r>
          </a:p>
        </p:txBody>
      </p:sp>
      <p:sp>
        <p:nvSpPr>
          <p:cNvPr id="4" name="Content Placeholder 3">
            <a:extLst>
              <a:ext uri="{FF2B5EF4-FFF2-40B4-BE49-F238E27FC236}">
                <a16:creationId xmlns:a16="http://schemas.microsoft.com/office/drawing/2014/main" id="{603F52B1-2CD3-5401-DB76-B8B48DFFEAF6}"/>
              </a:ext>
            </a:extLst>
          </p:cNvPr>
          <p:cNvSpPr>
            <a:spLocks noGrp="1"/>
          </p:cNvSpPr>
          <p:nvPr>
            <p:ph sz="half" idx="2"/>
          </p:nvPr>
        </p:nvSpPr>
        <p:spPr>
          <a:xfrm>
            <a:off x="565031" y="1825625"/>
            <a:ext cx="10788769" cy="4351338"/>
          </a:xfrm>
        </p:spPr>
        <p:txBody>
          <a:bodyPr vert="horz" lIns="91440" tIns="45720" rIns="91440" bIns="45720" rtlCol="0" anchor="t">
            <a:normAutofit/>
          </a:bodyPr>
          <a:lstStyle/>
          <a:p>
            <a:r>
              <a:rPr lang="en-US">
                <a:cs typeface="Arial"/>
              </a:rPr>
              <a:t>Each area of music thought about … e.g. extra-curricular, timetables, whole class instrument teaching</a:t>
            </a:r>
          </a:p>
          <a:p>
            <a:r>
              <a:rPr lang="en-US">
                <a:cs typeface="Arial"/>
              </a:rPr>
              <a:t>Notes made about how each one is implemented in school</a:t>
            </a:r>
          </a:p>
          <a:p>
            <a:r>
              <a:rPr lang="en-US">
                <a:cs typeface="Arial"/>
              </a:rPr>
              <a:t>Kept conversation on track and something to show inspector about everything that is happening in school.</a:t>
            </a:r>
          </a:p>
        </p:txBody>
      </p:sp>
    </p:spTree>
    <p:extLst>
      <p:ext uri="{BB962C8B-B14F-4D97-AF65-F5344CB8AC3E}">
        <p14:creationId xmlns:p14="http://schemas.microsoft.com/office/powerpoint/2010/main" val="2271664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66" name="Freeform: Shape 65">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a:solidFill>
                  <a:schemeClr val="tx1">
                    <a:lumMod val="65000"/>
                    <a:lumOff val="35000"/>
                  </a:schemeClr>
                </a:solidFill>
                <a:latin typeface="AvenirNext LT Pro Medium" panose="020B0504020202020204" pitchFamily="34" charset="0"/>
              </a:rPr>
              <a:t> </a:t>
            </a:r>
          </a:p>
        </p:txBody>
      </p:sp>
      <p:sp>
        <p:nvSpPr>
          <p:cNvPr id="68" name="Freeform: Shape 67">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a:solidFill>
                  <a:schemeClr val="tx1">
                    <a:lumMod val="65000"/>
                    <a:lumOff val="35000"/>
                  </a:schemeClr>
                </a:solidFill>
                <a:latin typeface="AvenirNext LT Pro Medium" panose="020B0504020202020204" pitchFamily="34" charset="0"/>
              </a:rPr>
              <a:t> </a:t>
            </a:r>
          </a:p>
        </p:txBody>
      </p:sp>
      <p:sp>
        <p:nvSpPr>
          <p:cNvPr id="70" name="Freeform: Shape 69">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73" name="Freeform: Shape 72">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74" name="Freeform: Shape 73">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75" name="Freeform: Shape 74">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76" name="Freeform: Shape 75">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77" name="Freeform: Shape 76">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78" name="Freeform: Shape 77">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79" name="Freeform: Shape 78">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a:p>
          </p:txBody>
        </p:sp>
      </p:grpSp>
      <p:grpSp>
        <p:nvGrpSpPr>
          <p:cNvPr id="81"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82" name="Freeform: Shape 81">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83" name="Freeform: Shape 82">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84" name="Freeform: Shape 83">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85" name="Freeform: Shape 84">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86" name="Freeform: Shape 85">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87" name="Freeform: Shape 86">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88" name="Freeform: Shape 87">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90" name="Rectangle 89">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92" name="Rectangle 91">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5" name="Picture 4" descr="Music sheet">
            <a:extLst>
              <a:ext uri="{FF2B5EF4-FFF2-40B4-BE49-F238E27FC236}">
                <a16:creationId xmlns:a16="http://schemas.microsoft.com/office/drawing/2014/main" id="{B7F90486-39F6-0ABB-E0B4-9759886AC969}"/>
              </a:ext>
            </a:extLst>
          </p:cNvPr>
          <p:cNvPicPr>
            <a:picLocks noChangeAspect="1"/>
          </p:cNvPicPr>
          <p:nvPr/>
        </p:nvPicPr>
        <p:blipFill rotWithShape="1">
          <a:blip r:embed="rId2">
            <a:alphaModFix/>
          </a:blip>
          <a:srcRect t="15726" r="-1" b="-1"/>
          <a:stretch/>
        </p:blipFill>
        <p:spPr>
          <a:xfrm>
            <a:off x="14398" y="215671"/>
            <a:ext cx="12174555" cy="7216047"/>
          </a:xfrm>
          <a:prstGeom prst="rect">
            <a:avLst/>
          </a:prstGeom>
        </p:spPr>
      </p:pic>
      <p:sp>
        <p:nvSpPr>
          <p:cNvPr id="94" name="Rectangle 93">
            <a:extLst>
              <a:ext uri="{FF2B5EF4-FFF2-40B4-BE49-F238E27FC236}">
                <a16:creationId xmlns:a16="http://schemas.microsoft.com/office/drawing/2014/main" id="{8D2A0DB3-EF43-4032-9B27-954E12CCB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0"/>
            <a:ext cx="12188952" cy="3732362"/>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C65A4-9113-827C-E756-BD0828DC58E7}"/>
              </a:ext>
            </a:extLst>
          </p:cNvPr>
          <p:cNvSpPr>
            <a:spLocks noGrp="1"/>
          </p:cNvSpPr>
          <p:nvPr>
            <p:ph type="title"/>
          </p:nvPr>
        </p:nvSpPr>
        <p:spPr>
          <a:xfrm>
            <a:off x="996275" y="156477"/>
            <a:ext cx="10175694" cy="839356"/>
          </a:xfrm>
        </p:spPr>
        <p:txBody>
          <a:bodyPr vert="horz" lIns="91440" tIns="45720" rIns="91440" bIns="45720" rtlCol="0" anchor="b">
            <a:normAutofit fontScale="90000"/>
          </a:bodyPr>
          <a:lstStyle/>
          <a:p>
            <a:pPr algn="ctr"/>
            <a:r>
              <a:rPr lang="en-US" sz="5400" kern="1200">
                <a:solidFill>
                  <a:srgbClr val="000000"/>
                </a:solidFill>
                <a:latin typeface="+mj-lt"/>
                <a:ea typeface="+mj-ea"/>
                <a:cs typeface="+mj-cs"/>
              </a:rPr>
              <a:t>St Wilfrid's experience</a:t>
            </a:r>
            <a:endParaRPr lang="en-US"/>
          </a:p>
        </p:txBody>
      </p:sp>
      <p:grpSp>
        <p:nvGrpSpPr>
          <p:cNvPr id="96"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28" y="801"/>
            <a:ext cx="12143465" cy="5346581"/>
            <a:chOff x="4451495" y="902291"/>
            <a:chExt cx="18273296" cy="8045448"/>
          </a:xfrm>
          <a:noFill/>
        </p:grpSpPr>
        <p:sp>
          <p:nvSpPr>
            <p:cNvPr id="97" name="Freeform: Shape 96">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endParaRPr lang="en-US"/>
            </a:p>
          </p:txBody>
        </p:sp>
        <p:sp>
          <p:nvSpPr>
            <p:cNvPr id="98" name="Freeform: Shape 97">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51495" y="902291"/>
              <a:ext cx="18273296" cy="8045448"/>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lIns="91440" tIns="45720" rIns="91440" bIns="45720" rtlCol="0" anchor="ctr"/>
            <a:lstStyle/>
            <a:p>
              <a:endParaRPr lang="en-US">
                <a:cs typeface="Arial"/>
              </a:endParaRPr>
            </a:p>
            <a:p>
              <a:endParaRPr lang="en-US">
                <a:cs typeface="Arial"/>
              </a:endParaRPr>
            </a:p>
            <a:p>
              <a:r>
                <a:rPr lang="en-US" sz="2800">
                  <a:cs typeface="Arial"/>
                </a:rPr>
                <a:t>As I had already arranged for the Music Hub 'Big Sing' to take place on the following day, the inspector was eager to see my planned rehearsal for during the inspection Deep Dive section. The inspector observed me teaching 65 children as part of the rehearsal. This observation can only be for 15 minutes.</a:t>
              </a:r>
            </a:p>
            <a:p>
              <a:endParaRPr lang="en-US" sz="2800">
                <a:cs typeface="Arial"/>
              </a:endParaRPr>
            </a:p>
            <a:p>
              <a:r>
                <a:rPr lang="en-US" sz="2800">
                  <a:cs typeface="Arial"/>
                </a:rPr>
                <a:t>A group of pupils were then interviewed. Feedback from this was varied. As I was a specialist teacher the year before, pupils then took this as no other staff member teaches music.</a:t>
              </a:r>
            </a:p>
            <a:p>
              <a:endParaRPr lang="en-US" sz="2800">
                <a:cs typeface="Arial"/>
              </a:endParaRPr>
            </a:p>
          </p:txBody>
        </p:sp>
        <p:sp>
          <p:nvSpPr>
            <p:cNvPr id="99" name="Freeform: Shape 98">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endParaRPr lang="en-US"/>
            </a:p>
          </p:txBody>
        </p:sp>
        <p:sp>
          <p:nvSpPr>
            <p:cNvPr id="100" name="Freeform: Shape 99">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endParaRPr lang="en-US"/>
            </a:p>
          </p:txBody>
        </p:sp>
        <p:sp>
          <p:nvSpPr>
            <p:cNvPr id="101" name="Freeform: Shape 100">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endParaRPr lang="en-US"/>
            </a:p>
          </p:txBody>
        </p:sp>
        <p:sp>
          <p:nvSpPr>
            <p:cNvPr id="102" name="Freeform: Shape 101">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endParaRPr lang="en-US"/>
            </a:p>
          </p:txBody>
        </p:sp>
        <p:sp>
          <p:nvSpPr>
            <p:cNvPr id="103" name="Freeform: Shape 102">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endParaRPr lang="en-US"/>
            </a:p>
          </p:txBody>
        </p:sp>
      </p:grpSp>
      <p:grpSp>
        <p:nvGrpSpPr>
          <p:cNvPr id="105"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106"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08" name="Freeform: Shape 107">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109" name="Freeform: Shape 108">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110" name="Freeform: Shape 109">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111" name="Freeform: Shape 110">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112" name="Freeform: Shape 111">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113" name="Freeform: Shape 112">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114" name="Freeform: Shape 113">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107" name="Freeform: Shape 106">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48181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66" name="Freeform: Shape 65">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a:solidFill>
                  <a:schemeClr val="tx1">
                    <a:lumMod val="65000"/>
                    <a:lumOff val="35000"/>
                  </a:schemeClr>
                </a:solidFill>
                <a:latin typeface="AvenirNext LT Pro Medium" panose="020B0504020202020204" pitchFamily="34" charset="0"/>
              </a:rPr>
              <a:t> </a:t>
            </a:r>
          </a:p>
        </p:txBody>
      </p:sp>
      <p:sp>
        <p:nvSpPr>
          <p:cNvPr id="68" name="Freeform: Shape 67">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a:solidFill>
                  <a:schemeClr val="tx1">
                    <a:lumMod val="65000"/>
                    <a:lumOff val="35000"/>
                  </a:schemeClr>
                </a:solidFill>
                <a:latin typeface="AvenirNext LT Pro Medium" panose="020B0504020202020204" pitchFamily="34" charset="0"/>
              </a:rPr>
              <a:t> </a:t>
            </a:r>
          </a:p>
        </p:txBody>
      </p:sp>
      <p:sp>
        <p:nvSpPr>
          <p:cNvPr id="70" name="Freeform: Shape 69">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73" name="Freeform: Shape 72">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74" name="Freeform: Shape 73">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75" name="Freeform: Shape 74">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76" name="Freeform: Shape 75">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77" name="Freeform: Shape 76">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78" name="Freeform: Shape 77">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79" name="Freeform: Shape 78">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a:p>
          </p:txBody>
        </p:sp>
      </p:grpSp>
      <p:grpSp>
        <p:nvGrpSpPr>
          <p:cNvPr id="81"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82" name="Freeform: Shape 81">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83" name="Freeform: Shape 82">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84" name="Freeform: Shape 83">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85" name="Freeform: Shape 84">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86" name="Freeform: Shape 85">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87" name="Freeform: Shape 86">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88" name="Freeform: Shape 87">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90" name="Rectangle 89">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92" name="Rectangle 91">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5" name="Picture 4" descr="Music sheet">
            <a:extLst>
              <a:ext uri="{FF2B5EF4-FFF2-40B4-BE49-F238E27FC236}">
                <a16:creationId xmlns:a16="http://schemas.microsoft.com/office/drawing/2014/main" id="{B7F90486-39F6-0ABB-E0B4-9759886AC969}"/>
              </a:ext>
            </a:extLst>
          </p:cNvPr>
          <p:cNvPicPr>
            <a:picLocks noChangeAspect="1"/>
          </p:cNvPicPr>
          <p:nvPr/>
        </p:nvPicPr>
        <p:blipFill rotWithShape="1">
          <a:blip r:embed="rId2">
            <a:alphaModFix/>
          </a:blip>
          <a:srcRect t="15726" r="-1" b="-1"/>
          <a:stretch/>
        </p:blipFill>
        <p:spPr>
          <a:xfrm>
            <a:off x="14398" y="575104"/>
            <a:ext cx="12188932" cy="6856614"/>
          </a:xfrm>
          <a:prstGeom prst="rect">
            <a:avLst/>
          </a:prstGeom>
        </p:spPr>
      </p:pic>
      <p:sp>
        <p:nvSpPr>
          <p:cNvPr id="94" name="Rectangle 93">
            <a:extLst>
              <a:ext uri="{FF2B5EF4-FFF2-40B4-BE49-F238E27FC236}">
                <a16:creationId xmlns:a16="http://schemas.microsoft.com/office/drawing/2014/main" id="{8D2A0DB3-EF43-4032-9B27-954E12CCB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0"/>
            <a:ext cx="12188952" cy="3732362"/>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C65A4-9113-827C-E756-BD0828DC58E7}"/>
              </a:ext>
            </a:extLst>
          </p:cNvPr>
          <p:cNvSpPr>
            <a:spLocks noGrp="1"/>
          </p:cNvSpPr>
          <p:nvPr>
            <p:ph type="title"/>
          </p:nvPr>
        </p:nvSpPr>
        <p:spPr>
          <a:xfrm>
            <a:off x="996275" y="156477"/>
            <a:ext cx="10175694" cy="839356"/>
          </a:xfrm>
        </p:spPr>
        <p:txBody>
          <a:bodyPr vert="horz" lIns="91440" tIns="45720" rIns="91440" bIns="45720" rtlCol="0" anchor="b">
            <a:normAutofit fontScale="90000"/>
          </a:bodyPr>
          <a:lstStyle/>
          <a:p>
            <a:pPr algn="ctr"/>
            <a:r>
              <a:rPr lang="en-US" sz="5400" kern="1200">
                <a:solidFill>
                  <a:srgbClr val="000000"/>
                </a:solidFill>
                <a:latin typeface="+mj-lt"/>
                <a:ea typeface="+mj-ea"/>
                <a:cs typeface="+mj-cs"/>
              </a:rPr>
              <a:t>St Wilfrid's experience</a:t>
            </a:r>
            <a:endParaRPr lang="en-US"/>
          </a:p>
        </p:txBody>
      </p:sp>
      <p:grpSp>
        <p:nvGrpSpPr>
          <p:cNvPr id="96"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28" y="801"/>
            <a:ext cx="12143465" cy="5346581"/>
            <a:chOff x="4451495" y="902291"/>
            <a:chExt cx="18273296" cy="8045448"/>
          </a:xfrm>
          <a:noFill/>
        </p:grpSpPr>
        <p:sp>
          <p:nvSpPr>
            <p:cNvPr id="97" name="Freeform: Shape 96">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endParaRPr lang="en-US"/>
            </a:p>
          </p:txBody>
        </p:sp>
        <p:sp>
          <p:nvSpPr>
            <p:cNvPr id="98" name="Freeform: Shape 97">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51495" y="902291"/>
              <a:ext cx="18273296" cy="8045448"/>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lIns="91440" tIns="45720" rIns="91440" bIns="45720" rtlCol="0" anchor="ctr"/>
            <a:lstStyle/>
            <a:p>
              <a:endParaRPr lang="en-US">
                <a:cs typeface="Arial"/>
              </a:endParaRPr>
            </a:p>
            <a:p>
              <a:endParaRPr lang="en-US">
                <a:cs typeface="Arial"/>
              </a:endParaRPr>
            </a:p>
            <a:p>
              <a:endParaRPr lang="en-US">
                <a:cs typeface="Arial"/>
              </a:endParaRPr>
            </a:p>
            <a:p>
              <a:endParaRPr lang="en-US" sz="2400">
                <a:cs typeface="Arial"/>
              </a:endParaRPr>
            </a:p>
            <a:p>
              <a:r>
                <a:rPr lang="en-US" sz="2400">
                  <a:cs typeface="Arial"/>
                </a:rPr>
                <a:t>I then took the inspector around a few classes to show music being taught across the school. One of these lessons was whole class instrument teaching (Note: please check instruments are in tune!)</a:t>
              </a:r>
            </a:p>
            <a:p>
              <a:endParaRPr lang="en-US" sz="2400">
                <a:cs typeface="Arial"/>
              </a:endParaRPr>
            </a:p>
            <a:p>
              <a:r>
                <a:rPr lang="en-US" sz="2400">
                  <a:cs typeface="Arial"/>
                </a:rPr>
                <a:t>During my interview I found the A3 sheets invaluable to keep me on track and give all the information possible about what music is like at St Wilfrid's.</a:t>
              </a:r>
            </a:p>
            <a:p>
              <a:r>
                <a:rPr lang="en-US" sz="2400">
                  <a:ea typeface="+mn-lt"/>
                  <a:cs typeface="+mn-lt"/>
                </a:rPr>
                <a:t>In the verbal feedback, the inspectors praised the clear intent for music and said that clearly a lot of thought had gone into this.  They talked about  my (the subject leader's) knowledge and expertise and about the wider opportunities.</a:t>
              </a:r>
              <a:endParaRPr lang="en-US" sz="2400">
                <a:cs typeface="Arial"/>
              </a:endParaRPr>
            </a:p>
            <a:p>
              <a:endParaRPr lang="en-US" sz="2400">
                <a:ea typeface="+mn-lt"/>
                <a:cs typeface="+mn-lt"/>
              </a:endParaRPr>
            </a:p>
            <a:p>
              <a:r>
                <a:rPr lang="en-US" sz="2400">
                  <a:ea typeface="+mn-lt"/>
                  <a:cs typeface="+mn-lt"/>
                </a:rPr>
                <a:t>The next steps were around making sure the intent was translated into consistent implementation in all classes and monitoring the impact of this. This is now the structure for my development plan for music.</a:t>
              </a:r>
              <a:endParaRPr lang="en-US" sz="2400"/>
            </a:p>
            <a:p>
              <a:endParaRPr lang="en-US">
                <a:cs typeface="Arial"/>
              </a:endParaRPr>
            </a:p>
          </p:txBody>
        </p:sp>
        <p:sp>
          <p:nvSpPr>
            <p:cNvPr id="99" name="Freeform: Shape 98">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endParaRPr lang="en-US"/>
            </a:p>
          </p:txBody>
        </p:sp>
        <p:sp>
          <p:nvSpPr>
            <p:cNvPr id="100" name="Freeform: Shape 99">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endParaRPr lang="en-US"/>
            </a:p>
          </p:txBody>
        </p:sp>
        <p:sp>
          <p:nvSpPr>
            <p:cNvPr id="101" name="Freeform: Shape 100">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endParaRPr lang="en-US"/>
            </a:p>
          </p:txBody>
        </p:sp>
        <p:sp>
          <p:nvSpPr>
            <p:cNvPr id="102" name="Freeform: Shape 101">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endParaRPr lang="en-US"/>
            </a:p>
          </p:txBody>
        </p:sp>
        <p:sp>
          <p:nvSpPr>
            <p:cNvPr id="103" name="Freeform: Shape 102">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endParaRPr lang="en-US"/>
            </a:p>
          </p:txBody>
        </p:sp>
      </p:grpSp>
      <p:grpSp>
        <p:nvGrpSpPr>
          <p:cNvPr id="105"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106"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08" name="Freeform: Shape 107">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109" name="Freeform: Shape 108">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110" name="Freeform: Shape 109">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111" name="Freeform: Shape 110">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112" name="Freeform: Shape 111">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113" name="Freeform: Shape 112">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114" name="Freeform: Shape 113">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107" name="Freeform: Shape 106">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66349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66" name="Freeform: Shape 65">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a:solidFill>
                  <a:schemeClr val="tx1">
                    <a:lumMod val="65000"/>
                    <a:lumOff val="35000"/>
                  </a:schemeClr>
                </a:solidFill>
                <a:latin typeface="AvenirNext LT Pro Medium" panose="020B0504020202020204" pitchFamily="34" charset="0"/>
              </a:rPr>
              <a:t> </a:t>
            </a:r>
          </a:p>
        </p:txBody>
      </p:sp>
      <p:sp>
        <p:nvSpPr>
          <p:cNvPr id="68" name="Freeform: Shape 67">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a:solidFill>
                  <a:schemeClr val="tx1">
                    <a:lumMod val="65000"/>
                    <a:lumOff val="35000"/>
                  </a:schemeClr>
                </a:solidFill>
                <a:latin typeface="AvenirNext LT Pro Medium" panose="020B0504020202020204" pitchFamily="34" charset="0"/>
              </a:rPr>
              <a:t> </a:t>
            </a:r>
          </a:p>
        </p:txBody>
      </p:sp>
      <p:sp>
        <p:nvSpPr>
          <p:cNvPr id="70" name="Freeform: Shape 69">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73" name="Freeform: Shape 72">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74" name="Freeform: Shape 73">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75" name="Freeform: Shape 74">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76" name="Freeform: Shape 75">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77" name="Freeform: Shape 76">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78" name="Freeform: Shape 77">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79" name="Freeform: Shape 78">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a:p>
          </p:txBody>
        </p:sp>
      </p:grpSp>
      <p:grpSp>
        <p:nvGrpSpPr>
          <p:cNvPr id="81"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82" name="Freeform: Shape 81">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83" name="Freeform: Shape 82">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84" name="Freeform: Shape 83">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85" name="Freeform: Shape 84">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86" name="Freeform: Shape 85">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87" name="Freeform: Shape 86">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88" name="Freeform: Shape 87">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90" name="Rectangle 89">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92" name="Rectangle 91">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5" name="Picture 4" descr="Music sheet">
            <a:extLst>
              <a:ext uri="{FF2B5EF4-FFF2-40B4-BE49-F238E27FC236}">
                <a16:creationId xmlns:a16="http://schemas.microsoft.com/office/drawing/2014/main" id="{B7F90486-39F6-0ABB-E0B4-9759886AC969}"/>
              </a:ext>
            </a:extLst>
          </p:cNvPr>
          <p:cNvPicPr>
            <a:picLocks noChangeAspect="1"/>
          </p:cNvPicPr>
          <p:nvPr/>
        </p:nvPicPr>
        <p:blipFill rotWithShape="1">
          <a:blip r:embed="rId2">
            <a:alphaModFix/>
          </a:blip>
          <a:srcRect t="15726" r="-1" b="-1"/>
          <a:stretch/>
        </p:blipFill>
        <p:spPr>
          <a:xfrm>
            <a:off x="20" y="10"/>
            <a:ext cx="12188932" cy="6856614"/>
          </a:xfrm>
          <a:prstGeom prst="rect">
            <a:avLst/>
          </a:prstGeom>
        </p:spPr>
      </p:pic>
      <p:sp>
        <p:nvSpPr>
          <p:cNvPr id="94" name="Rectangle 93">
            <a:extLst>
              <a:ext uri="{FF2B5EF4-FFF2-40B4-BE49-F238E27FC236}">
                <a16:creationId xmlns:a16="http://schemas.microsoft.com/office/drawing/2014/main" id="{8D2A0DB3-EF43-4032-9B27-954E12CCB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0"/>
            <a:ext cx="12188952" cy="3732362"/>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C65A4-9113-827C-E756-BD0828DC58E7}"/>
              </a:ext>
            </a:extLst>
          </p:cNvPr>
          <p:cNvSpPr>
            <a:spLocks noGrp="1"/>
          </p:cNvSpPr>
          <p:nvPr>
            <p:ph type="title"/>
          </p:nvPr>
        </p:nvSpPr>
        <p:spPr>
          <a:xfrm>
            <a:off x="996275" y="156477"/>
            <a:ext cx="10175694" cy="839356"/>
          </a:xfrm>
        </p:spPr>
        <p:txBody>
          <a:bodyPr vert="horz" lIns="91440" tIns="45720" rIns="91440" bIns="45720" rtlCol="0" anchor="b">
            <a:normAutofit fontScale="90000"/>
          </a:bodyPr>
          <a:lstStyle/>
          <a:p>
            <a:pPr algn="ctr"/>
            <a:r>
              <a:rPr lang="en-US" sz="5400" kern="1200">
                <a:solidFill>
                  <a:srgbClr val="000000"/>
                </a:solidFill>
                <a:latin typeface="+mj-lt"/>
                <a:ea typeface="+mj-ea"/>
                <a:cs typeface="+mj-cs"/>
              </a:rPr>
              <a:t>St </a:t>
            </a:r>
            <a:r>
              <a:rPr lang="en-US" sz="5400">
                <a:solidFill>
                  <a:srgbClr val="000000"/>
                </a:solidFill>
              </a:rPr>
              <a:t>Marie's</a:t>
            </a:r>
            <a:r>
              <a:rPr lang="en-US" sz="5400" kern="1200">
                <a:solidFill>
                  <a:srgbClr val="000000"/>
                </a:solidFill>
                <a:latin typeface="+mj-lt"/>
                <a:ea typeface="+mj-ea"/>
                <a:cs typeface="+mj-cs"/>
              </a:rPr>
              <a:t> experience</a:t>
            </a:r>
          </a:p>
        </p:txBody>
      </p:sp>
      <p:grpSp>
        <p:nvGrpSpPr>
          <p:cNvPr id="96"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97" name="Freeform: Shape 96">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endParaRPr lang="en-US"/>
            </a:p>
          </p:txBody>
        </p:sp>
        <p:sp>
          <p:nvSpPr>
            <p:cNvPr id="98" name="Freeform: Shape 97">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endParaRPr lang="en-US"/>
            </a:p>
          </p:txBody>
        </p:sp>
        <p:sp>
          <p:nvSpPr>
            <p:cNvPr id="99" name="Freeform: Shape 98">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endParaRPr lang="en-US"/>
            </a:p>
          </p:txBody>
        </p:sp>
        <p:sp>
          <p:nvSpPr>
            <p:cNvPr id="100" name="Freeform: Shape 99">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endParaRPr lang="en-US"/>
            </a:p>
          </p:txBody>
        </p:sp>
        <p:sp>
          <p:nvSpPr>
            <p:cNvPr id="101" name="Freeform: Shape 100">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endParaRPr lang="en-US"/>
            </a:p>
          </p:txBody>
        </p:sp>
        <p:sp>
          <p:nvSpPr>
            <p:cNvPr id="102" name="Freeform: Shape 101">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endParaRPr lang="en-US"/>
            </a:p>
          </p:txBody>
        </p:sp>
        <p:sp>
          <p:nvSpPr>
            <p:cNvPr id="103" name="Freeform: Shape 102">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endParaRPr lang="en-US"/>
            </a:p>
          </p:txBody>
        </p:sp>
      </p:grpSp>
      <p:grpSp>
        <p:nvGrpSpPr>
          <p:cNvPr id="105"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106"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08" name="Freeform: Shape 107">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109" name="Freeform: Shape 108">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110" name="Freeform: Shape 109">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111" name="Freeform: Shape 110">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112" name="Freeform: Shape 111">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113" name="Freeform: Shape 112">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114" name="Freeform: Shape 113">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107" name="Freeform: Shape 106">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Box 2">
            <a:extLst>
              <a:ext uri="{FF2B5EF4-FFF2-40B4-BE49-F238E27FC236}">
                <a16:creationId xmlns:a16="http://schemas.microsoft.com/office/drawing/2014/main" id="{547A4298-5F2D-5E6E-0E3A-597D0E27F153}"/>
              </a:ext>
            </a:extLst>
          </p:cNvPr>
          <p:cNvSpPr txBox="1"/>
          <p:nvPr/>
        </p:nvSpPr>
        <p:spPr>
          <a:xfrm>
            <a:off x="372533" y="1100666"/>
            <a:ext cx="11413066"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The inspector asked to see curriculum overviews. </a:t>
            </a:r>
            <a:endParaRPr lang="en-US"/>
          </a:p>
          <a:p>
            <a:r>
              <a:rPr lang="en-US" b="1">
                <a:ea typeface="+mn-lt"/>
                <a:cs typeface="+mn-lt"/>
              </a:rPr>
              <a:t>Questions asked- </a:t>
            </a:r>
          </a:p>
          <a:p>
            <a:r>
              <a:rPr lang="en-US" b="1">
                <a:ea typeface="+mn-lt"/>
                <a:cs typeface="+mn-lt"/>
              </a:rPr>
              <a:t>How do you know what to teach? </a:t>
            </a:r>
          </a:p>
          <a:p>
            <a:r>
              <a:rPr lang="en-US" b="1">
                <a:ea typeface="+mn-lt"/>
                <a:cs typeface="+mn-lt"/>
              </a:rPr>
              <a:t>What scheme do you follow for Music? </a:t>
            </a:r>
          </a:p>
          <a:p>
            <a:r>
              <a:rPr lang="en-US" b="1">
                <a:ea typeface="+mn-lt"/>
                <a:cs typeface="+mn-lt"/>
              </a:rPr>
              <a:t>If you do not stick to the scheme all the time, how can you be sure the curriculum is covered? </a:t>
            </a:r>
          </a:p>
          <a:p>
            <a:r>
              <a:rPr lang="en-US" b="1">
                <a:ea typeface="+mn-lt"/>
                <a:cs typeface="+mn-lt"/>
              </a:rPr>
              <a:t>How do you assess in Music? </a:t>
            </a:r>
          </a:p>
          <a:p>
            <a:r>
              <a:rPr lang="en-US" b="1">
                <a:ea typeface="+mn-lt"/>
                <a:cs typeface="+mn-lt"/>
              </a:rPr>
              <a:t>How often is Music taught? </a:t>
            </a:r>
          </a:p>
          <a:p>
            <a:r>
              <a:rPr lang="en-US" b="1">
                <a:ea typeface="+mn-lt"/>
                <a:cs typeface="+mn-lt"/>
              </a:rPr>
              <a:t>Are SEND children cater for? </a:t>
            </a:r>
          </a:p>
          <a:p>
            <a:r>
              <a:rPr lang="en-US" b="1">
                <a:ea typeface="+mn-lt"/>
                <a:cs typeface="+mn-lt"/>
              </a:rPr>
              <a:t>How is CPD promoted? </a:t>
            </a:r>
          </a:p>
          <a:p>
            <a:r>
              <a:rPr lang="en-US" b="1">
                <a:ea typeface="+mn-lt"/>
                <a:cs typeface="+mn-lt"/>
              </a:rPr>
              <a:t>What are your strengths in Music and where would you like to develop next? </a:t>
            </a:r>
          </a:p>
          <a:p>
            <a:r>
              <a:rPr lang="en-US" b="1">
                <a:ea typeface="+mn-lt"/>
                <a:cs typeface="+mn-lt"/>
              </a:rPr>
              <a:t>How did you know what to teach post covid when class teachers were delivering their own Music lessons? </a:t>
            </a:r>
          </a:p>
          <a:p>
            <a:r>
              <a:rPr lang="en-US" b="1">
                <a:ea typeface="+mn-lt"/>
                <a:cs typeface="+mn-lt"/>
              </a:rPr>
              <a:t>Do you have a link governor and how have you work together? </a:t>
            </a:r>
          </a:p>
          <a:p>
            <a:r>
              <a:rPr lang="en-US" b="1">
                <a:ea typeface="+mn-lt"/>
                <a:cs typeface="+mn-lt"/>
              </a:rPr>
              <a:t>He also asked- </a:t>
            </a:r>
          </a:p>
          <a:p>
            <a:r>
              <a:rPr lang="en-US" b="1">
                <a:ea typeface="+mn-lt"/>
                <a:cs typeface="+mn-lt"/>
              </a:rPr>
              <a:t>What would you do if you had a safeguarding concern? </a:t>
            </a:r>
          </a:p>
          <a:p>
            <a:r>
              <a:rPr lang="en-US" b="1">
                <a:ea typeface="+mn-lt"/>
                <a:cs typeface="+mn-lt"/>
              </a:rPr>
              <a:t>What would you do if you had a safeguarding concern about the Head? </a:t>
            </a:r>
          </a:p>
          <a:p>
            <a:r>
              <a:rPr lang="en-US" b="1">
                <a:ea typeface="+mn-lt"/>
                <a:cs typeface="+mn-lt"/>
              </a:rPr>
              <a:t>How is your workload? </a:t>
            </a:r>
            <a:endParaRPr lang="en-US"/>
          </a:p>
        </p:txBody>
      </p:sp>
    </p:spTree>
    <p:extLst>
      <p:ext uri="{BB962C8B-B14F-4D97-AF65-F5344CB8AC3E}">
        <p14:creationId xmlns:p14="http://schemas.microsoft.com/office/powerpoint/2010/main" val="126744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40D464-64F6-7B01-104C-087FD7AD0D7D}"/>
              </a:ext>
            </a:extLst>
          </p:cNvPr>
          <p:cNvSpPr>
            <a:spLocks noGrp="1"/>
          </p:cNvSpPr>
          <p:nvPr>
            <p:ph idx="1"/>
          </p:nvPr>
        </p:nvSpPr>
        <p:spPr>
          <a:xfrm>
            <a:off x="838200" y="301625"/>
            <a:ext cx="10515600" cy="6263526"/>
          </a:xfrm>
        </p:spPr>
        <p:txBody>
          <a:bodyPr vert="horz" lIns="91440" tIns="45720" rIns="91440" bIns="45720" rtlCol="0" anchor="t">
            <a:normAutofit fontScale="92500" lnSpcReduction="10000"/>
          </a:bodyPr>
          <a:lstStyle/>
          <a:p>
            <a:pPr>
              <a:buNone/>
            </a:pPr>
            <a:endParaRPr lang="en-US">
              <a:ea typeface="+mn-lt"/>
              <a:cs typeface="+mn-lt"/>
            </a:endParaRPr>
          </a:p>
          <a:p>
            <a:pPr>
              <a:buNone/>
            </a:pPr>
            <a:r>
              <a:rPr lang="en-US">
                <a:ea typeface="+mn-lt"/>
                <a:cs typeface="+mn-lt"/>
              </a:rPr>
              <a:t>Lesson visits – music in EYFS (3rd) , Year Y6 (1st) and Year 4(2nd) (It was challenging for Music subject lead to straight from meeting the inspector into teaching a lesson that had already begun.) </a:t>
            </a:r>
          </a:p>
          <a:p>
            <a:pPr>
              <a:buNone/>
            </a:pPr>
            <a:endParaRPr lang="en-US">
              <a:ea typeface="+mn-lt"/>
              <a:cs typeface="+mn-lt"/>
            </a:endParaRPr>
          </a:p>
          <a:p>
            <a:pPr>
              <a:buNone/>
            </a:pPr>
            <a:r>
              <a:rPr lang="en-US">
                <a:ea typeface="+mn-lt"/>
                <a:cs typeface="+mn-lt"/>
              </a:rPr>
              <a:t>In EYFS observation he also wanted to see the music provision indoor and out.</a:t>
            </a:r>
          </a:p>
          <a:p>
            <a:pPr>
              <a:buNone/>
            </a:pPr>
            <a:endParaRPr lang="en-US">
              <a:ea typeface="+mn-lt"/>
              <a:cs typeface="+mn-lt"/>
            </a:endParaRPr>
          </a:p>
          <a:p>
            <a:pPr>
              <a:buNone/>
            </a:pPr>
            <a:r>
              <a:rPr lang="en-US">
                <a:ea typeface="+mn-lt"/>
                <a:cs typeface="+mn-lt"/>
              </a:rPr>
              <a:t>Evidence of pupils’ work in music- </a:t>
            </a:r>
          </a:p>
          <a:p>
            <a:pPr>
              <a:buNone/>
            </a:pPr>
            <a:r>
              <a:rPr lang="en-US">
                <a:ea typeface="+mn-lt"/>
                <a:cs typeface="+mn-lt"/>
              </a:rPr>
              <a:t>A power point was created of past performances and projects the school has been involved in. This gave examples of the outside partnerships we have, the networks we are part of and the opportunities the children have in music. </a:t>
            </a:r>
          </a:p>
          <a:p>
            <a:pPr>
              <a:buNone/>
            </a:pPr>
            <a:endParaRPr lang="en-US">
              <a:cs typeface="Arial"/>
            </a:endParaRPr>
          </a:p>
          <a:p>
            <a:pPr>
              <a:buNone/>
            </a:pPr>
            <a:endParaRPr lang="en-US">
              <a:ea typeface="+mn-lt"/>
              <a:cs typeface="+mn-lt"/>
            </a:endParaRPr>
          </a:p>
        </p:txBody>
      </p:sp>
    </p:spTree>
    <p:extLst>
      <p:ext uri="{BB962C8B-B14F-4D97-AF65-F5344CB8AC3E}">
        <p14:creationId xmlns:p14="http://schemas.microsoft.com/office/powerpoint/2010/main" val="3396506449"/>
      </p:ext>
    </p:extLst>
  </p:cSld>
  <p:clrMapOvr>
    <a:masterClrMapping/>
  </p:clrMapOvr>
</p:sld>
</file>

<file path=ppt/theme/theme1.xml><?xml version="1.0" encoding="utf-8"?>
<a:theme xmlns:a="http://schemas.openxmlformats.org/drawingml/2006/main" name="ExploreVTI">
  <a:themeElements>
    <a:clrScheme name="AnalogousFromDarkSeedLeftStep">
      <a:dk1>
        <a:srgbClr val="000000"/>
      </a:dk1>
      <a:lt1>
        <a:srgbClr val="FFFFFF"/>
      </a:lt1>
      <a:dk2>
        <a:srgbClr val="351E22"/>
      </a:dk2>
      <a:lt2>
        <a:srgbClr val="E2E2E8"/>
      </a:lt2>
      <a:accent1>
        <a:srgbClr val="9FA71E"/>
      </a:accent1>
      <a:accent2>
        <a:srgbClr val="D59117"/>
      </a:accent2>
      <a:accent3>
        <a:srgbClr val="E75429"/>
      </a:accent3>
      <a:accent4>
        <a:srgbClr val="D5173B"/>
      </a:accent4>
      <a:accent5>
        <a:srgbClr val="E7299C"/>
      </a:accent5>
      <a:accent6>
        <a:srgbClr val="D017D5"/>
      </a:accent6>
      <a:hlink>
        <a:srgbClr val="BF3F77"/>
      </a:hlink>
      <a:folHlink>
        <a:srgbClr val="7F7F7F"/>
      </a:folHlink>
    </a:clrScheme>
    <a:fontScheme name="Custom 23">
      <a:majorFont>
        <a:latin typeface="Sagona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emplate>office theme</Template>
  <TotalTime>6</TotalTime>
  <Words>1092</Words>
  <Application>Microsoft Office PowerPoint</Application>
  <PresentationFormat>Widescreen</PresentationFormat>
  <Paragraphs>125</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Avenir Next LT Pro</vt:lpstr>
      <vt:lpstr>AvenirNext LT Pro Medium</vt:lpstr>
      <vt:lpstr>Calibri</vt:lpstr>
      <vt:lpstr>Calibri Light</vt:lpstr>
      <vt:lpstr>Sagona Book</vt:lpstr>
      <vt:lpstr>Segoe UI Semilight</vt:lpstr>
      <vt:lpstr>ExploreVTI</vt:lpstr>
      <vt:lpstr>Deep dive into Music A recent experience</vt:lpstr>
      <vt:lpstr>Our context</vt:lpstr>
      <vt:lpstr>Process (before the day)</vt:lpstr>
      <vt:lpstr>What we had ready (in place)</vt:lpstr>
      <vt:lpstr>A3 sheet – the mind map!  The night before</vt:lpstr>
      <vt:lpstr>St Wilfrid's experience</vt:lpstr>
      <vt:lpstr>St Wilfrid's experience</vt:lpstr>
      <vt:lpstr>St Marie's experience</vt:lpstr>
      <vt:lpstr>PowerPoint Presentation</vt:lpstr>
      <vt:lpstr>St Marie's: pupil meeting (school chosen)</vt:lpstr>
      <vt:lpstr>Hindsight</vt:lpstr>
      <vt:lpstr>Kit list!</vt:lpstr>
      <vt:lpstr>Comments on Music taken from St Marie's Ofsted report, November,2022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Training 1</dc:creator>
  <cp:lastModifiedBy>Becky Stroud</cp:lastModifiedBy>
  <cp:revision>25</cp:revision>
  <dcterms:created xsi:type="dcterms:W3CDTF">2023-03-14T07:58:58Z</dcterms:created>
  <dcterms:modified xsi:type="dcterms:W3CDTF">2023-03-24T14:02:58Z</dcterms:modified>
</cp:coreProperties>
</file>